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 id="2147483661" r:id="rId2"/>
  </p:sldMasterIdLst>
  <p:notesMasterIdLst>
    <p:notesMasterId r:id="rId2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10691813" cy="7559675"/>
  <p:notesSz cx="7559675" cy="10691813"/>
  <p:embeddedFontLst>
    <p:embeddedFont>
      <p:font typeface="Calibri" panose="020F0502020204030204" pitchFamily="34" charset="0"/>
      <p:regular r:id="rId28"/>
      <p:bold r:id="rId29"/>
      <p:italic r:id="rId30"/>
      <p:boldItalic r:id="rId31"/>
    </p:embeddedFont>
    <p:embeddedFont>
      <p:font typeface="Raleway" panose="020B0604020202020204" charset="0"/>
      <p:regular r:id="rId32"/>
      <p:bold r:id="rId33"/>
      <p:italic r:id="rId34"/>
      <p:boldItalic r:id="rId35"/>
    </p:embeddedFont>
    <p:embeddedFont>
      <p:font typeface="Prompt" panose="020B0604020202020204" charset="-34"/>
      <p:regular r:id="rId36"/>
      <p:bold r:id="rId37"/>
      <p:italic r:id="rId38"/>
      <p:boldItalic r:id="rId39"/>
    </p:embeddedFont>
    <p:embeddedFont>
      <p:font typeface="Raleway ExtraBold" panose="020B0604020202020204" charset="0"/>
      <p:bold r:id="rId40"/>
      <p:boldItalic r:id="rId41"/>
    </p:embeddedFont>
    <p:embeddedFont>
      <p:font typeface="Prompt SemiBold" panose="020B0604020202020204" charset="-34"/>
      <p:regular r:id="rId42"/>
      <p:bold r:id="rId43"/>
      <p:italic r:id="rId44"/>
      <p:boldItalic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1533"/>
    <a:srgbClr val="595959"/>
    <a:srgbClr val="FFAB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55" autoAdjust="0"/>
    <p:restoredTop sz="95441" autoAdjust="0"/>
  </p:normalViewPr>
  <p:slideViewPr>
    <p:cSldViewPr snapToGrid="0">
      <p:cViewPr varScale="1">
        <p:scale>
          <a:sx n="79" d="100"/>
          <a:sy n="79" d="100"/>
        </p:scale>
        <p:origin x="172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12.fntdata"/><Relationship Id="rId21" Type="http://schemas.openxmlformats.org/officeDocument/2006/relationships/slide" Target="slides/slide19.xml"/><Relationship Id="rId34" Type="http://schemas.openxmlformats.org/officeDocument/2006/relationships/font" Target="fonts/font7.fntdata"/><Relationship Id="rId42" Type="http://schemas.openxmlformats.org/officeDocument/2006/relationships/font" Target="fonts/font15.fntdata"/><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font" Target="fonts/font2.fntdata"/><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font" Target="fonts/font18.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1.fntdata"/><Relationship Id="rId36" Type="http://schemas.openxmlformats.org/officeDocument/2006/relationships/font" Target="fonts/font9.fntdata"/><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4.fntdata"/><Relationship Id="rId44" Type="http://schemas.openxmlformats.org/officeDocument/2006/relationships/font" Target="fonts/font17.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font" Target="fonts/font16.fntdata"/><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004515" y="685800"/>
            <a:ext cx="48495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pixabay.com/users/rawpixel-4283981/?utm_source=link-attribution&amp;utm_medium=referral&amp;utm_campaign=image&amp;utm_content=3365366"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3365366"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pixabay.com/users/bones64-219712/?utm_source=link-attribution&amp;utm_medium=referral&amp;utm_campaign=image&amp;utm_content=3113992"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3113992"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Image from</a:t>
            </a:r>
            <a:r>
              <a:rPr lang="en-GB" baseline="0" dirty="0"/>
              <a:t> https://www.flickr.com/photos/number10gov/24416536248</a:t>
            </a:r>
            <a:endParaRPr lang="en-GB" dirty="0"/>
          </a:p>
        </p:txBody>
      </p:sp>
      <p:sp>
        <p:nvSpPr>
          <p:cNvPr id="4" name="Slide Number Placeholder 3"/>
          <p:cNvSpPr>
            <a:spLocks noGrp="1"/>
          </p:cNvSpPr>
          <p:nvPr>
            <p:ph type="sldNum" sz="quarter" idx="10"/>
          </p:nvPr>
        </p:nvSpPr>
        <p:spPr/>
        <p:txBody>
          <a:bodyPr/>
          <a:lstStyle/>
          <a:p>
            <a:fld id="{5ACE8FE2-6BF4-4210-87B8-8C0997C33DB8}" type="slidenum">
              <a:rPr lang="en-GB" smtClean="0"/>
              <a:t>21</a:t>
            </a:fld>
            <a:endParaRPr lang="en-GB"/>
          </a:p>
        </p:txBody>
      </p:sp>
    </p:spTree>
    <p:extLst>
      <p:ext uri="{BB962C8B-B14F-4D97-AF65-F5344CB8AC3E}">
        <p14:creationId xmlns:p14="http://schemas.microsoft.com/office/powerpoint/2010/main" val="2073375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c6af311c4_0_9: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g4c6af311c4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1: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 name="Google Shape;9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4c7a48efbc_0_48: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g4c7a48efbc_0_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https://www.bbc.co.uk/news/business-43129339 Fe 2018 ONS figures </a:t>
            </a:r>
          </a:p>
          <a:p>
            <a:r>
              <a:rPr lang="en-GB" dirty="0"/>
              <a:t>Image from</a:t>
            </a:r>
            <a:r>
              <a:rPr lang="en-GB" baseline="0" dirty="0"/>
              <a:t> </a:t>
            </a:r>
            <a:r>
              <a:rPr lang="en-GB" dirty="0"/>
              <a:t>https://www.bbc.co.uk/news/business-43129339 </a:t>
            </a:r>
          </a:p>
        </p:txBody>
      </p:sp>
      <p:sp>
        <p:nvSpPr>
          <p:cNvPr id="4" name="Slide Number Placeholder 3"/>
          <p:cNvSpPr>
            <a:spLocks noGrp="1"/>
          </p:cNvSpPr>
          <p:nvPr>
            <p:ph type="sldNum" sz="quarter" idx="10"/>
          </p:nvPr>
        </p:nvSpPr>
        <p:spPr/>
        <p:txBody>
          <a:bodyPr/>
          <a:lstStyle/>
          <a:p>
            <a:fld id="{5ACE8FE2-6BF4-4210-87B8-8C0997C33DB8}" type="slidenum">
              <a:rPr lang="en-GB" smtClean="0"/>
              <a:t>11</a:t>
            </a:fld>
            <a:endParaRPr lang="en-GB"/>
          </a:p>
        </p:txBody>
      </p:sp>
    </p:spTree>
    <p:extLst>
      <p:ext uri="{BB962C8B-B14F-4D97-AF65-F5344CB8AC3E}">
        <p14:creationId xmlns:p14="http://schemas.microsoft.com/office/powerpoint/2010/main" val="398781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Image by</a:t>
            </a:r>
            <a:r>
              <a:rPr lang="en-GB" baseline="0" dirty="0"/>
              <a:t> Maura </a:t>
            </a:r>
            <a:r>
              <a:rPr lang="en-GB" b="1" dirty="0" err="1">
                <a:effectLst/>
              </a:rPr>
              <a:t>Barbulescu</a:t>
            </a:r>
            <a:r>
              <a:rPr lang="en-GB" b="1" dirty="0">
                <a:effectLst/>
              </a:rPr>
              <a:t> </a:t>
            </a:r>
            <a:r>
              <a:rPr lang="en-GB" baseline="0" dirty="0"/>
              <a:t>from </a:t>
            </a:r>
            <a:r>
              <a:rPr lang="en-GB" baseline="0" dirty="0" err="1"/>
              <a:t>Pixabay</a:t>
            </a:r>
            <a:endParaRPr lang="en-GB" dirty="0"/>
          </a:p>
        </p:txBody>
      </p:sp>
      <p:sp>
        <p:nvSpPr>
          <p:cNvPr id="4" name="Slide Number Placeholder 3"/>
          <p:cNvSpPr>
            <a:spLocks noGrp="1"/>
          </p:cNvSpPr>
          <p:nvPr>
            <p:ph type="sldNum" sz="quarter" idx="10"/>
          </p:nvPr>
        </p:nvSpPr>
        <p:spPr/>
        <p:txBody>
          <a:bodyPr/>
          <a:lstStyle/>
          <a:p>
            <a:fld id="{5ACE8FE2-6BF4-4210-87B8-8C0997C33DB8}" type="slidenum">
              <a:rPr lang="en-GB" smtClean="0"/>
              <a:t>12</a:t>
            </a:fld>
            <a:endParaRPr lang="en-GB"/>
          </a:p>
        </p:txBody>
      </p:sp>
    </p:spTree>
    <p:extLst>
      <p:ext uri="{BB962C8B-B14F-4D97-AF65-F5344CB8AC3E}">
        <p14:creationId xmlns:p14="http://schemas.microsoft.com/office/powerpoint/2010/main" val="855165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http://www.womensequality.org.uk/why-we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ACE8FE2-6BF4-4210-87B8-8C0997C33DB8}"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42234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US" dirty="0"/>
              <a:t>Image by </a:t>
            </a:r>
            <a:r>
              <a:rPr lang="en-US" dirty="0" err="1">
                <a:hlinkClick r:id="rId3"/>
              </a:rPr>
              <a:t>rawpixel</a:t>
            </a:r>
            <a:r>
              <a:rPr lang="en-US" dirty="0"/>
              <a:t> from </a:t>
            </a:r>
            <a:r>
              <a:rPr lang="en-US" dirty="0" err="1">
                <a:hlinkClick r:id="rId4"/>
              </a:rPr>
              <a:t>Pixabay</a:t>
            </a:r>
            <a:endParaRPr lang="en-GB" dirty="0"/>
          </a:p>
        </p:txBody>
      </p:sp>
      <p:sp>
        <p:nvSpPr>
          <p:cNvPr id="4" name="Slide Number Placeholder 3"/>
          <p:cNvSpPr>
            <a:spLocks noGrp="1"/>
          </p:cNvSpPr>
          <p:nvPr>
            <p:ph type="sldNum" sz="quarter" idx="10"/>
          </p:nvPr>
        </p:nvSpPr>
        <p:spPr/>
        <p:txBody>
          <a:bodyPr/>
          <a:lstStyle/>
          <a:p>
            <a:fld id="{5ACE8FE2-6BF4-4210-87B8-8C0997C33DB8}" type="slidenum">
              <a:rPr lang="en-GB" smtClean="0"/>
              <a:t>15</a:t>
            </a:fld>
            <a:endParaRPr lang="en-GB"/>
          </a:p>
        </p:txBody>
      </p:sp>
    </p:spTree>
    <p:extLst>
      <p:ext uri="{BB962C8B-B14F-4D97-AF65-F5344CB8AC3E}">
        <p14:creationId xmlns:p14="http://schemas.microsoft.com/office/powerpoint/2010/main" val="6879872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US" dirty="0"/>
              <a:t>Image by </a:t>
            </a:r>
            <a:r>
              <a:rPr lang="en-US" dirty="0">
                <a:hlinkClick r:id="rId3"/>
              </a:rPr>
              <a:t>Robert Jones</a:t>
            </a:r>
            <a:r>
              <a:rPr lang="en-US" dirty="0"/>
              <a:t> from </a:t>
            </a:r>
            <a:r>
              <a:rPr lang="en-US" dirty="0" err="1">
                <a:hlinkClick r:id="rId4"/>
              </a:rPr>
              <a:t>Pixabay</a:t>
            </a:r>
            <a:endParaRPr lang="en-GB" dirty="0"/>
          </a:p>
        </p:txBody>
      </p:sp>
      <p:sp>
        <p:nvSpPr>
          <p:cNvPr id="4" name="Slide Number Placeholder 3"/>
          <p:cNvSpPr>
            <a:spLocks noGrp="1"/>
          </p:cNvSpPr>
          <p:nvPr>
            <p:ph type="sldNum" sz="quarter" idx="10"/>
          </p:nvPr>
        </p:nvSpPr>
        <p:spPr/>
        <p:txBody>
          <a:bodyPr/>
          <a:lstStyle/>
          <a:p>
            <a:fld id="{5ACE8FE2-6BF4-4210-87B8-8C0997C33DB8}" type="slidenum">
              <a:rPr lang="en-GB" smtClean="0"/>
              <a:t>19</a:t>
            </a:fld>
            <a:endParaRPr lang="en-GB"/>
          </a:p>
        </p:txBody>
      </p:sp>
    </p:spTree>
    <p:extLst>
      <p:ext uri="{BB962C8B-B14F-4D97-AF65-F5344CB8AC3E}">
        <p14:creationId xmlns:p14="http://schemas.microsoft.com/office/powerpoint/2010/main" val="10475491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64478" y="1094388"/>
            <a:ext cx="9963000" cy="3016800"/>
          </a:xfrm>
          <a:prstGeom prst="rect">
            <a:avLst/>
          </a:prstGeom>
          <a:noFill/>
          <a:ln>
            <a:noFill/>
          </a:ln>
        </p:spPr>
        <p:txBody>
          <a:bodyPr spcFirstLastPara="1" wrap="square" lIns="116050" tIns="116050" rIns="116050" bIns="116050" anchor="b" anchorCtr="0">
            <a:noAutofit/>
          </a:bodyPr>
          <a:lstStyle>
            <a:lvl1pPr lvl="0" algn="ctr">
              <a:lnSpc>
                <a:spcPct val="100000"/>
              </a:lnSpc>
              <a:spcBef>
                <a:spcPts val="0"/>
              </a:spcBef>
              <a:spcAft>
                <a:spcPts val="0"/>
              </a:spcAft>
              <a:buSzPts val="6600"/>
              <a:buNone/>
              <a:defRPr sz="6600"/>
            </a:lvl1pPr>
            <a:lvl2pPr lvl="1" algn="ctr">
              <a:lnSpc>
                <a:spcPct val="100000"/>
              </a:lnSpc>
              <a:spcBef>
                <a:spcPts val="0"/>
              </a:spcBef>
              <a:spcAft>
                <a:spcPts val="0"/>
              </a:spcAft>
              <a:buSzPts val="6600"/>
              <a:buNone/>
              <a:defRPr sz="6600"/>
            </a:lvl2pPr>
            <a:lvl3pPr lvl="2" algn="ctr">
              <a:lnSpc>
                <a:spcPct val="100000"/>
              </a:lnSpc>
              <a:spcBef>
                <a:spcPts val="0"/>
              </a:spcBef>
              <a:spcAft>
                <a:spcPts val="0"/>
              </a:spcAft>
              <a:buSzPts val="6600"/>
              <a:buNone/>
              <a:defRPr sz="6600"/>
            </a:lvl3pPr>
            <a:lvl4pPr lvl="3" algn="ctr">
              <a:lnSpc>
                <a:spcPct val="100000"/>
              </a:lnSpc>
              <a:spcBef>
                <a:spcPts val="0"/>
              </a:spcBef>
              <a:spcAft>
                <a:spcPts val="0"/>
              </a:spcAft>
              <a:buSzPts val="6600"/>
              <a:buNone/>
              <a:defRPr sz="6600"/>
            </a:lvl4pPr>
            <a:lvl5pPr lvl="4" algn="ctr">
              <a:lnSpc>
                <a:spcPct val="100000"/>
              </a:lnSpc>
              <a:spcBef>
                <a:spcPts val="0"/>
              </a:spcBef>
              <a:spcAft>
                <a:spcPts val="0"/>
              </a:spcAft>
              <a:buSzPts val="6600"/>
              <a:buNone/>
              <a:defRPr sz="6600"/>
            </a:lvl5pPr>
            <a:lvl6pPr lvl="5" algn="ctr">
              <a:lnSpc>
                <a:spcPct val="100000"/>
              </a:lnSpc>
              <a:spcBef>
                <a:spcPts val="0"/>
              </a:spcBef>
              <a:spcAft>
                <a:spcPts val="0"/>
              </a:spcAft>
              <a:buSzPts val="6600"/>
              <a:buNone/>
              <a:defRPr sz="6600"/>
            </a:lvl6pPr>
            <a:lvl7pPr lvl="6" algn="ctr">
              <a:lnSpc>
                <a:spcPct val="100000"/>
              </a:lnSpc>
              <a:spcBef>
                <a:spcPts val="0"/>
              </a:spcBef>
              <a:spcAft>
                <a:spcPts val="0"/>
              </a:spcAft>
              <a:buSzPts val="6600"/>
              <a:buNone/>
              <a:defRPr sz="6600"/>
            </a:lvl7pPr>
            <a:lvl8pPr lvl="7" algn="ctr">
              <a:lnSpc>
                <a:spcPct val="100000"/>
              </a:lnSpc>
              <a:spcBef>
                <a:spcPts val="0"/>
              </a:spcBef>
              <a:spcAft>
                <a:spcPts val="0"/>
              </a:spcAft>
              <a:buSzPts val="6600"/>
              <a:buNone/>
              <a:defRPr sz="6600"/>
            </a:lvl8pPr>
            <a:lvl9pPr lvl="8" algn="ctr">
              <a:lnSpc>
                <a:spcPct val="100000"/>
              </a:lnSpc>
              <a:spcBef>
                <a:spcPts val="0"/>
              </a:spcBef>
              <a:spcAft>
                <a:spcPts val="0"/>
              </a:spcAft>
              <a:buSzPts val="6600"/>
              <a:buNone/>
              <a:defRPr sz="6600"/>
            </a:lvl9pPr>
          </a:lstStyle>
          <a:p>
            <a:endParaRPr/>
          </a:p>
        </p:txBody>
      </p:sp>
      <p:sp>
        <p:nvSpPr>
          <p:cNvPr id="11" name="Google Shape;11;p2"/>
          <p:cNvSpPr txBox="1">
            <a:spLocks noGrp="1"/>
          </p:cNvSpPr>
          <p:nvPr>
            <p:ph type="subTitle" idx="1"/>
          </p:nvPr>
        </p:nvSpPr>
        <p:spPr>
          <a:xfrm>
            <a:off x="364468" y="4165643"/>
            <a:ext cx="9963000" cy="1164900"/>
          </a:xfrm>
          <a:prstGeom prst="rect">
            <a:avLst/>
          </a:prstGeom>
          <a:noFill/>
          <a:ln>
            <a:noFill/>
          </a:ln>
        </p:spPr>
        <p:txBody>
          <a:bodyPr spcFirstLastPara="1" wrap="square" lIns="116050" tIns="116050" rIns="116050" bIns="116050" anchor="t"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2" name="Google Shape;12;p2"/>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64468" y="1625801"/>
            <a:ext cx="9963000" cy="2886000"/>
          </a:xfrm>
          <a:prstGeom prst="rect">
            <a:avLst/>
          </a:prstGeom>
          <a:noFill/>
          <a:ln>
            <a:noFill/>
          </a:ln>
        </p:spPr>
        <p:txBody>
          <a:bodyPr spcFirstLastPara="1" wrap="square" lIns="116050" tIns="116050" rIns="116050" bIns="116050" anchor="b" anchorCtr="0">
            <a:noAutofit/>
          </a:bodyPr>
          <a:lstStyle>
            <a:lvl1pPr lvl="0" algn="ctr">
              <a:lnSpc>
                <a:spcPct val="100000"/>
              </a:lnSpc>
              <a:spcBef>
                <a:spcPts val="0"/>
              </a:spcBef>
              <a:spcAft>
                <a:spcPts val="0"/>
              </a:spcAft>
              <a:buSzPts val="15200"/>
              <a:buNone/>
              <a:defRPr sz="15200"/>
            </a:lvl1pPr>
            <a:lvl2pPr lvl="1" algn="ctr">
              <a:lnSpc>
                <a:spcPct val="100000"/>
              </a:lnSpc>
              <a:spcBef>
                <a:spcPts val="0"/>
              </a:spcBef>
              <a:spcAft>
                <a:spcPts val="0"/>
              </a:spcAft>
              <a:buSzPts val="15200"/>
              <a:buNone/>
              <a:defRPr sz="15200"/>
            </a:lvl2pPr>
            <a:lvl3pPr lvl="2" algn="ctr">
              <a:lnSpc>
                <a:spcPct val="100000"/>
              </a:lnSpc>
              <a:spcBef>
                <a:spcPts val="0"/>
              </a:spcBef>
              <a:spcAft>
                <a:spcPts val="0"/>
              </a:spcAft>
              <a:buSzPts val="15200"/>
              <a:buNone/>
              <a:defRPr sz="15200"/>
            </a:lvl3pPr>
            <a:lvl4pPr lvl="3" algn="ctr">
              <a:lnSpc>
                <a:spcPct val="100000"/>
              </a:lnSpc>
              <a:spcBef>
                <a:spcPts val="0"/>
              </a:spcBef>
              <a:spcAft>
                <a:spcPts val="0"/>
              </a:spcAft>
              <a:buSzPts val="15200"/>
              <a:buNone/>
              <a:defRPr sz="15200"/>
            </a:lvl4pPr>
            <a:lvl5pPr lvl="4" algn="ctr">
              <a:lnSpc>
                <a:spcPct val="100000"/>
              </a:lnSpc>
              <a:spcBef>
                <a:spcPts val="0"/>
              </a:spcBef>
              <a:spcAft>
                <a:spcPts val="0"/>
              </a:spcAft>
              <a:buSzPts val="15200"/>
              <a:buNone/>
              <a:defRPr sz="15200"/>
            </a:lvl5pPr>
            <a:lvl6pPr lvl="5" algn="ctr">
              <a:lnSpc>
                <a:spcPct val="100000"/>
              </a:lnSpc>
              <a:spcBef>
                <a:spcPts val="0"/>
              </a:spcBef>
              <a:spcAft>
                <a:spcPts val="0"/>
              </a:spcAft>
              <a:buSzPts val="15200"/>
              <a:buNone/>
              <a:defRPr sz="15200"/>
            </a:lvl6pPr>
            <a:lvl7pPr lvl="6" algn="ctr">
              <a:lnSpc>
                <a:spcPct val="100000"/>
              </a:lnSpc>
              <a:spcBef>
                <a:spcPts val="0"/>
              </a:spcBef>
              <a:spcAft>
                <a:spcPts val="0"/>
              </a:spcAft>
              <a:buSzPts val="15200"/>
              <a:buNone/>
              <a:defRPr sz="15200"/>
            </a:lvl7pPr>
            <a:lvl8pPr lvl="7" algn="ctr">
              <a:lnSpc>
                <a:spcPct val="100000"/>
              </a:lnSpc>
              <a:spcBef>
                <a:spcPts val="0"/>
              </a:spcBef>
              <a:spcAft>
                <a:spcPts val="0"/>
              </a:spcAft>
              <a:buSzPts val="15200"/>
              <a:buNone/>
              <a:defRPr sz="15200"/>
            </a:lvl8pPr>
            <a:lvl9pPr lvl="8" algn="ctr">
              <a:lnSpc>
                <a:spcPct val="100000"/>
              </a:lnSpc>
              <a:spcBef>
                <a:spcPts val="0"/>
              </a:spcBef>
              <a:spcAft>
                <a:spcPts val="0"/>
              </a:spcAft>
              <a:buSzPts val="15200"/>
              <a:buNone/>
              <a:defRPr sz="15200"/>
            </a:lvl9pPr>
          </a:lstStyle>
          <a:p>
            <a:r>
              <a:t>xx%</a:t>
            </a:r>
          </a:p>
        </p:txBody>
      </p:sp>
      <p:sp>
        <p:nvSpPr>
          <p:cNvPr id="46" name="Google Shape;46;p11"/>
          <p:cNvSpPr txBox="1">
            <a:spLocks noGrp="1"/>
          </p:cNvSpPr>
          <p:nvPr>
            <p:ph type="body" idx="1"/>
          </p:nvPr>
        </p:nvSpPr>
        <p:spPr>
          <a:xfrm>
            <a:off x="364468" y="4633192"/>
            <a:ext cx="9963000" cy="1911900"/>
          </a:xfrm>
          <a:prstGeom prst="rect">
            <a:avLst/>
          </a:prstGeom>
          <a:noFill/>
          <a:ln>
            <a:noFill/>
          </a:ln>
        </p:spPr>
        <p:txBody>
          <a:bodyPr spcFirstLastPara="1" wrap="square" lIns="116050" tIns="116050" rIns="116050" bIns="116050" anchor="t" anchorCtr="0">
            <a:noAutofit/>
          </a:bodyPr>
          <a:lstStyle>
            <a:lvl1pPr marL="457200" lvl="0" indent="-374650" algn="ctr">
              <a:lnSpc>
                <a:spcPct val="115000"/>
              </a:lnSpc>
              <a:spcBef>
                <a:spcPts val="0"/>
              </a:spcBef>
              <a:spcAft>
                <a:spcPts val="0"/>
              </a:spcAft>
              <a:buSzPts val="2300"/>
              <a:buChar char="●"/>
              <a:defRPr/>
            </a:lvl1pPr>
            <a:lvl2pPr marL="914400" lvl="1" indent="-342900" algn="ctr">
              <a:lnSpc>
                <a:spcPct val="115000"/>
              </a:lnSpc>
              <a:spcBef>
                <a:spcPts val="2000"/>
              </a:spcBef>
              <a:spcAft>
                <a:spcPts val="0"/>
              </a:spcAft>
              <a:buSzPts val="1800"/>
              <a:buChar char="○"/>
              <a:defRPr/>
            </a:lvl2pPr>
            <a:lvl3pPr marL="1371600" lvl="2" indent="-342900" algn="ctr">
              <a:lnSpc>
                <a:spcPct val="115000"/>
              </a:lnSpc>
              <a:spcBef>
                <a:spcPts val="2000"/>
              </a:spcBef>
              <a:spcAft>
                <a:spcPts val="0"/>
              </a:spcAft>
              <a:buSzPts val="1800"/>
              <a:buChar char="■"/>
              <a:defRPr/>
            </a:lvl3pPr>
            <a:lvl4pPr marL="1828800" lvl="3" indent="-342900" algn="ctr">
              <a:lnSpc>
                <a:spcPct val="115000"/>
              </a:lnSpc>
              <a:spcBef>
                <a:spcPts val="2000"/>
              </a:spcBef>
              <a:spcAft>
                <a:spcPts val="0"/>
              </a:spcAft>
              <a:buSzPts val="1800"/>
              <a:buChar char="●"/>
              <a:defRPr/>
            </a:lvl4pPr>
            <a:lvl5pPr marL="2286000" lvl="4" indent="-342900" algn="ctr">
              <a:lnSpc>
                <a:spcPct val="115000"/>
              </a:lnSpc>
              <a:spcBef>
                <a:spcPts val="2000"/>
              </a:spcBef>
              <a:spcAft>
                <a:spcPts val="0"/>
              </a:spcAft>
              <a:buSzPts val="1800"/>
              <a:buChar char="○"/>
              <a:defRPr/>
            </a:lvl5pPr>
            <a:lvl6pPr marL="2743200" lvl="5" indent="-342900" algn="ctr">
              <a:lnSpc>
                <a:spcPct val="115000"/>
              </a:lnSpc>
              <a:spcBef>
                <a:spcPts val="2000"/>
              </a:spcBef>
              <a:spcAft>
                <a:spcPts val="0"/>
              </a:spcAft>
              <a:buSzPts val="1800"/>
              <a:buChar char="■"/>
              <a:defRPr/>
            </a:lvl6pPr>
            <a:lvl7pPr marL="3200400" lvl="6" indent="-342900" algn="ctr">
              <a:lnSpc>
                <a:spcPct val="115000"/>
              </a:lnSpc>
              <a:spcBef>
                <a:spcPts val="2000"/>
              </a:spcBef>
              <a:spcAft>
                <a:spcPts val="0"/>
              </a:spcAft>
              <a:buSzPts val="1800"/>
              <a:buChar char="●"/>
              <a:defRPr/>
            </a:lvl7pPr>
            <a:lvl8pPr marL="3657600" lvl="7" indent="-342900" algn="ctr">
              <a:lnSpc>
                <a:spcPct val="115000"/>
              </a:lnSpc>
              <a:spcBef>
                <a:spcPts val="2000"/>
              </a:spcBef>
              <a:spcAft>
                <a:spcPts val="0"/>
              </a:spcAft>
              <a:buSzPts val="1800"/>
              <a:buChar char="○"/>
              <a:defRPr/>
            </a:lvl8pPr>
            <a:lvl9pPr marL="4114800" lvl="8" indent="-342900" algn="ctr">
              <a:lnSpc>
                <a:spcPct val="115000"/>
              </a:lnSpc>
              <a:spcBef>
                <a:spcPts val="2000"/>
              </a:spcBef>
              <a:spcAft>
                <a:spcPts val="2000"/>
              </a:spcAft>
              <a:buSzPts val="1800"/>
              <a:buChar char="■"/>
              <a:defRPr/>
            </a:lvl9pPr>
          </a:lstStyle>
          <a:p>
            <a:endParaRPr/>
          </a:p>
        </p:txBody>
      </p:sp>
      <p:sp>
        <p:nvSpPr>
          <p:cNvPr id="47" name="Google Shape;47;p11"/>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FC2EF50-8452-49BC-9272-C3C6129B475A}" type="datetimeFigureOut">
              <a:rPr lang="en-GB" smtClean="0"/>
              <a:t>12/03/2020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FDC5449-BC23-4DB1-8C05-03699D3E7185}" type="slidenum">
              <a:rPr lang="en-GB" smtClean="0"/>
              <a:t>‹#›</a:t>
            </a:fld>
            <a:endParaRPr lang="en-GB"/>
          </a:p>
        </p:txBody>
      </p:sp>
    </p:spTree>
    <p:extLst>
      <p:ext uri="{BB962C8B-B14F-4D97-AF65-F5344CB8AC3E}">
        <p14:creationId xmlns:p14="http://schemas.microsoft.com/office/powerpoint/2010/main" val="21300302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2348400"/>
            <a:ext cx="9088041" cy="1620430"/>
          </a:xfrm>
        </p:spPr>
        <p:txBody>
          <a:bodyPr/>
          <a:lstStyle/>
          <a:p>
            <a:r>
              <a:rPr lang="en-US"/>
              <a:t>Click to edit Master title style</a:t>
            </a:r>
            <a:endParaRPr lang="en-GB"/>
          </a:p>
        </p:txBody>
      </p:sp>
      <p:sp>
        <p:nvSpPr>
          <p:cNvPr id="3" name="Subtitle 2"/>
          <p:cNvSpPr>
            <a:spLocks noGrp="1"/>
          </p:cNvSpPr>
          <p:nvPr>
            <p:ph type="subTitle" idx="1"/>
          </p:nvPr>
        </p:nvSpPr>
        <p:spPr>
          <a:xfrm>
            <a:off x="1603772" y="4283816"/>
            <a:ext cx="7484269" cy="1931917"/>
          </a:xfrm>
        </p:spPr>
        <p:txBody>
          <a:bodyPr/>
          <a:lstStyle>
            <a:lvl1pPr marL="0" indent="0" algn="ctr">
              <a:buNone/>
              <a:defRPr>
                <a:solidFill>
                  <a:schemeClr val="tx1">
                    <a:tint val="75000"/>
                  </a:schemeClr>
                </a:solidFill>
              </a:defRPr>
            </a:lvl1pPr>
            <a:lvl2pPr marL="503972" indent="0" algn="ctr">
              <a:buNone/>
              <a:defRPr>
                <a:solidFill>
                  <a:schemeClr val="tx1">
                    <a:tint val="75000"/>
                  </a:schemeClr>
                </a:solidFill>
              </a:defRPr>
            </a:lvl2pPr>
            <a:lvl3pPr marL="1007943" indent="0" algn="ctr">
              <a:buNone/>
              <a:defRPr>
                <a:solidFill>
                  <a:schemeClr val="tx1">
                    <a:tint val="75000"/>
                  </a:schemeClr>
                </a:solidFill>
              </a:defRPr>
            </a:lvl3pPr>
            <a:lvl4pPr marL="1511915" indent="0" algn="ctr">
              <a:buNone/>
              <a:defRPr>
                <a:solidFill>
                  <a:schemeClr val="tx1">
                    <a:tint val="75000"/>
                  </a:schemeClr>
                </a:solidFill>
              </a:defRPr>
            </a:lvl4pPr>
            <a:lvl5pPr marL="2015886" indent="0" algn="ctr">
              <a:buNone/>
              <a:defRPr>
                <a:solidFill>
                  <a:schemeClr val="tx1">
                    <a:tint val="75000"/>
                  </a:schemeClr>
                </a:solidFill>
              </a:defRPr>
            </a:lvl5pPr>
            <a:lvl6pPr marL="2519858" indent="0" algn="ctr">
              <a:buNone/>
              <a:defRPr>
                <a:solidFill>
                  <a:schemeClr val="tx1">
                    <a:tint val="75000"/>
                  </a:schemeClr>
                </a:solidFill>
              </a:defRPr>
            </a:lvl6pPr>
            <a:lvl7pPr marL="3023829" indent="0" algn="ctr">
              <a:buNone/>
              <a:defRPr>
                <a:solidFill>
                  <a:schemeClr val="tx1">
                    <a:tint val="75000"/>
                  </a:schemeClr>
                </a:solidFill>
              </a:defRPr>
            </a:lvl7pPr>
            <a:lvl8pPr marL="3527801" indent="0" algn="ctr">
              <a:buNone/>
              <a:defRPr>
                <a:solidFill>
                  <a:schemeClr val="tx1">
                    <a:tint val="75000"/>
                  </a:schemeClr>
                </a:solidFill>
              </a:defRPr>
            </a:lvl8pPr>
            <a:lvl9pPr marL="4031772"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pPr defTabSz="1007943">
              <a:buClrTx/>
            </a:pPr>
            <a:fld id="{2FC2EF50-8452-49BC-9272-C3C6129B475A}" type="datetimeFigureOut">
              <a:rPr lang="en-GB" kern="1200" smtClean="0">
                <a:solidFill>
                  <a:prstClr val="black">
                    <a:tint val="75000"/>
                  </a:prstClr>
                </a:solidFill>
                <a:latin typeface="Calibri"/>
                <a:ea typeface="+mn-ea"/>
                <a:cs typeface="+mn-cs"/>
              </a:rPr>
              <a:pPr defTabSz="1007943">
                <a:buClrTx/>
              </a:pPr>
              <a:t>12/03/2020</a:t>
            </a:fld>
            <a:endParaRPr lang="en-GB"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defTabSz="1007943">
              <a:buClrTx/>
            </a:pPr>
            <a:endParaRPr lang="en-GB"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defTabSz="1007943">
              <a:buClrTx/>
            </a:pPr>
            <a:fld id="{6FDC5449-BC23-4DB1-8C05-03699D3E7185}" type="slidenum">
              <a:rPr lang="en-GB" kern="1200" smtClean="0">
                <a:solidFill>
                  <a:prstClr val="black">
                    <a:tint val="75000"/>
                  </a:prstClr>
                </a:solidFill>
                <a:latin typeface="Calibri"/>
                <a:ea typeface="+mn-ea"/>
                <a:cs typeface="+mn-cs"/>
              </a:rPr>
              <a:pPr defTabSz="1007943">
                <a:buClrTx/>
              </a:pPr>
              <a:t>‹#›</a:t>
            </a:fld>
            <a:endParaRPr lang="en-GB" kern="120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18557488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defTabSz="1007943">
              <a:buClrTx/>
            </a:pPr>
            <a:fld id="{2FC2EF50-8452-49BC-9272-C3C6129B475A}" type="datetimeFigureOut">
              <a:rPr lang="en-GB" kern="1200" smtClean="0">
                <a:solidFill>
                  <a:prstClr val="black">
                    <a:tint val="75000"/>
                  </a:prstClr>
                </a:solidFill>
                <a:latin typeface="Calibri"/>
                <a:ea typeface="+mn-ea"/>
                <a:cs typeface="+mn-cs"/>
              </a:rPr>
              <a:pPr defTabSz="1007943">
                <a:buClrTx/>
              </a:pPr>
              <a:t>12/03/2020</a:t>
            </a:fld>
            <a:endParaRPr lang="en-GB"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defTabSz="1007943">
              <a:buClrTx/>
            </a:pPr>
            <a:endParaRPr lang="en-GB"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defTabSz="1007943">
              <a:buClrTx/>
            </a:pPr>
            <a:fld id="{6FDC5449-BC23-4DB1-8C05-03699D3E7185}" type="slidenum">
              <a:rPr lang="en-GB" kern="1200" smtClean="0">
                <a:solidFill>
                  <a:prstClr val="black">
                    <a:tint val="75000"/>
                  </a:prstClr>
                </a:solidFill>
                <a:latin typeface="Calibri"/>
                <a:ea typeface="+mn-ea"/>
                <a:cs typeface="+mn-cs"/>
              </a:rPr>
              <a:pPr defTabSz="1007943">
                <a:buClrTx/>
              </a:pPr>
              <a:t>‹#›</a:t>
            </a:fld>
            <a:endParaRPr lang="en-GB" kern="120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30961052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80" y="4857792"/>
            <a:ext cx="9088041" cy="1501435"/>
          </a:xfrm>
        </p:spPr>
        <p:txBody>
          <a:bodyPr anchor="t"/>
          <a:lstStyle>
            <a:lvl1pPr algn="l">
              <a:defRPr sz="4409" b="1" cap="all"/>
            </a:lvl1pPr>
          </a:lstStyle>
          <a:p>
            <a:r>
              <a:rPr lang="en-US"/>
              <a:t>Click to edit Master title style</a:t>
            </a:r>
            <a:endParaRPr lang="en-GB"/>
          </a:p>
        </p:txBody>
      </p:sp>
      <p:sp>
        <p:nvSpPr>
          <p:cNvPr id="3" name="Text Placeholder 2"/>
          <p:cNvSpPr>
            <a:spLocks noGrp="1"/>
          </p:cNvSpPr>
          <p:nvPr>
            <p:ph type="body" idx="1"/>
          </p:nvPr>
        </p:nvSpPr>
        <p:spPr>
          <a:xfrm>
            <a:off x="844580" y="3204114"/>
            <a:ext cx="9088041" cy="1653678"/>
          </a:xfrm>
        </p:spPr>
        <p:txBody>
          <a:bodyPr anchor="b"/>
          <a:lstStyle>
            <a:lvl1pPr marL="0" indent="0">
              <a:buNone/>
              <a:defRPr sz="2205">
                <a:solidFill>
                  <a:schemeClr val="tx1">
                    <a:tint val="75000"/>
                  </a:schemeClr>
                </a:solidFill>
              </a:defRPr>
            </a:lvl1pPr>
            <a:lvl2pPr marL="503972" indent="0">
              <a:buNone/>
              <a:defRPr sz="1984">
                <a:solidFill>
                  <a:schemeClr val="tx1">
                    <a:tint val="75000"/>
                  </a:schemeClr>
                </a:solidFill>
              </a:defRPr>
            </a:lvl2pPr>
            <a:lvl3pPr marL="1007943" indent="0">
              <a:buNone/>
              <a:defRPr sz="1764">
                <a:solidFill>
                  <a:schemeClr val="tx1">
                    <a:tint val="75000"/>
                  </a:schemeClr>
                </a:solidFill>
              </a:defRPr>
            </a:lvl3pPr>
            <a:lvl4pPr marL="1511915" indent="0">
              <a:buNone/>
              <a:defRPr sz="1543">
                <a:solidFill>
                  <a:schemeClr val="tx1">
                    <a:tint val="75000"/>
                  </a:schemeClr>
                </a:solidFill>
              </a:defRPr>
            </a:lvl4pPr>
            <a:lvl5pPr marL="2015886" indent="0">
              <a:buNone/>
              <a:defRPr sz="1543">
                <a:solidFill>
                  <a:schemeClr val="tx1">
                    <a:tint val="75000"/>
                  </a:schemeClr>
                </a:solidFill>
              </a:defRPr>
            </a:lvl5pPr>
            <a:lvl6pPr marL="2519858" indent="0">
              <a:buNone/>
              <a:defRPr sz="1543">
                <a:solidFill>
                  <a:schemeClr val="tx1">
                    <a:tint val="75000"/>
                  </a:schemeClr>
                </a:solidFill>
              </a:defRPr>
            </a:lvl6pPr>
            <a:lvl7pPr marL="3023829" indent="0">
              <a:buNone/>
              <a:defRPr sz="1543">
                <a:solidFill>
                  <a:schemeClr val="tx1">
                    <a:tint val="75000"/>
                  </a:schemeClr>
                </a:solidFill>
              </a:defRPr>
            </a:lvl7pPr>
            <a:lvl8pPr marL="3527801" indent="0">
              <a:buNone/>
              <a:defRPr sz="1543">
                <a:solidFill>
                  <a:schemeClr val="tx1">
                    <a:tint val="75000"/>
                  </a:schemeClr>
                </a:solidFill>
              </a:defRPr>
            </a:lvl8pPr>
            <a:lvl9pPr marL="4031772" indent="0">
              <a:buNone/>
              <a:defRPr sz="154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1007943">
              <a:buClrTx/>
            </a:pPr>
            <a:fld id="{2FC2EF50-8452-49BC-9272-C3C6129B475A}" type="datetimeFigureOut">
              <a:rPr lang="en-GB" kern="1200" smtClean="0">
                <a:solidFill>
                  <a:prstClr val="black">
                    <a:tint val="75000"/>
                  </a:prstClr>
                </a:solidFill>
                <a:latin typeface="Calibri"/>
                <a:ea typeface="+mn-ea"/>
                <a:cs typeface="+mn-cs"/>
              </a:rPr>
              <a:pPr defTabSz="1007943">
                <a:buClrTx/>
              </a:pPr>
              <a:t>12/03/2020</a:t>
            </a:fld>
            <a:endParaRPr lang="en-GB"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defTabSz="1007943">
              <a:buClrTx/>
            </a:pPr>
            <a:endParaRPr lang="en-GB"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defTabSz="1007943">
              <a:buClrTx/>
            </a:pPr>
            <a:fld id="{6FDC5449-BC23-4DB1-8C05-03699D3E7185}" type="slidenum">
              <a:rPr lang="en-GB" kern="1200" smtClean="0">
                <a:solidFill>
                  <a:prstClr val="black">
                    <a:tint val="75000"/>
                  </a:prstClr>
                </a:solidFill>
                <a:latin typeface="Calibri"/>
                <a:ea typeface="+mn-ea"/>
                <a:cs typeface="+mn-cs"/>
              </a:rPr>
              <a:pPr defTabSz="1007943">
                <a:buClrTx/>
              </a:pPr>
              <a:t>‹#›</a:t>
            </a:fld>
            <a:endParaRPr lang="en-GB" kern="120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20740792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4591" y="1763925"/>
            <a:ext cx="4722217" cy="4989036"/>
          </a:xfrm>
        </p:spPr>
        <p:txBody>
          <a:bodyPr/>
          <a:lstStyle>
            <a:lvl1pPr>
              <a:defRPr sz="3086"/>
            </a:lvl1pPr>
            <a:lvl2pPr>
              <a:defRPr sz="2646"/>
            </a:lvl2pPr>
            <a:lvl3pPr>
              <a:defRPr sz="2205"/>
            </a:lvl3pPr>
            <a:lvl4pPr>
              <a:defRPr sz="1984"/>
            </a:lvl4pPr>
            <a:lvl5pPr>
              <a:defRPr sz="1984"/>
            </a:lvl5pPr>
            <a:lvl6pPr>
              <a:defRPr sz="1984"/>
            </a:lvl6pPr>
            <a:lvl7pPr>
              <a:defRPr sz="1984"/>
            </a:lvl7pPr>
            <a:lvl8pPr>
              <a:defRPr sz="1984"/>
            </a:lvl8pPr>
            <a:lvl9pPr>
              <a:defRPr sz="198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435005" y="1763925"/>
            <a:ext cx="4722217" cy="4989036"/>
          </a:xfrm>
        </p:spPr>
        <p:txBody>
          <a:bodyPr/>
          <a:lstStyle>
            <a:lvl1pPr>
              <a:defRPr sz="3086"/>
            </a:lvl1pPr>
            <a:lvl2pPr>
              <a:defRPr sz="2646"/>
            </a:lvl2pPr>
            <a:lvl3pPr>
              <a:defRPr sz="2205"/>
            </a:lvl3pPr>
            <a:lvl4pPr>
              <a:defRPr sz="1984"/>
            </a:lvl4pPr>
            <a:lvl5pPr>
              <a:defRPr sz="1984"/>
            </a:lvl5pPr>
            <a:lvl6pPr>
              <a:defRPr sz="1984"/>
            </a:lvl6pPr>
            <a:lvl7pPr>
              <a:defRPr sz="1984"/>
            </a:lvl7pPr>
            <a:lvl8pPr>
              <a:defRPr sz="1984"/>
            </a:lvl8pPr>
            <a:lvl9pPr>
              <a:defRPr sz="198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pPr defTabSz="1007943">
              <a:buClrTx/>
            </a:pPr>
            <a:fld id="{2FC2EF50-8452-49BC-9272-C3C6129B475A}" type="datetimeFigureOut">
              <a:rPr lang="en-GB" kern="1200" smtClean="0">
                <a:solidFill>
                  <a:prstClr val="black">
                    <a:tint val="75000"/>
                  </a:prstClr>
                </a:solidFill>
                <a:latin typeface="Calibri"/>
                <a:ea typeface="+mn-ea"/>
                <a:cs typeface="+mn-cs"/>
              </a:rPr>
              <a:pPr defTabSz="1007943">
                <a:buClrTx/>
              </a:pPr>
              <a:t>12/03/2020</a:t>
            </a:fld>
            <a:endParaRPr lang="en-GB"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defTabSz="1007943">
              <a:buClrTx/>
            </a:pPr>
            <a:endParaRPr lang="en-GB"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defTabSz="1007943">
              <a:buClrTx/>
            </a:pPr>
            <a:fld id="{6FDC5449-BC23-4DB1-8C05-03699D3E7185}" type="slidenum">
              <a:rPr lang="en-GB" kern="1200" smtClean="0">
                <a:solidFill>
                  <a:prstClr val="black">
                    <a:tint val="75000"/>
                  </a:prstClr>
                </a:solidFill>
                <a:latin typeface="Calibri"/>
                <a:ea typeface="+mn-ea"/>
                <a:cs typeface="+mn-cs"/>
              </a:rPr>
              <a:pPr defTabSz="1007943">
                <a:buClrTx/>
              </a:pPr>
              <a:t>‹#›</a:t>
            </a:fld>
            <a:endParaRPr lang="en-GB" kern="120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8030477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534591" y="1692178"/>
            <a:ext cx="4724074" cy="705219"/>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US"/>
              <a:t>Click to edit Master text styles</a:t>
            </a:r>
          </a:p>
        </p:txBody>
      </p:sp>
      <p:sp>
        <p:nvSpPr>
          <p:cNvPr id="4" name="Content Placeholder 3"/>
          <p:cNvSpPr>
            <a:spLocks noGrp="1"/>
          </p:cNvSpPr>
          <p:nvPr>
            <p:ph sz="half" idx="2"/>
          </p:nvPr>
        </p:nvSpPr>
        <p:spPr>
          <a:xfrm>
            <a:off x="534591" y="2397397"/>
            <a:ext cx="4724074" cy="4355563"/>
          </a:xfrm>
        </p:spPr>
        <p:txBody>
          <a:bodyPr/>
          <a:lstStyle>
            <a:lvl1pPr>
              <a:defRPr sz="2646"/>
            </a:lvl1pPr>
            <a:lvl2pPr>
              <a:defRPr sz="2205"/>
            </a:lvl2pPr>
            <a:lvl3pPr>
              <a:defRPr sz="1984"/>
            </a:lvl3pPr>
            <a:lvl4pPr>
              <a:defRPr sz="1764"/>
            </a:lvl4pPr>
            <a:lvl5pPr>
              <a:defRPr sz="1764"/>
            </a:lvl5pPr>
            <a:lvl6pPr>
              <a:defRPr sz="1764"/>
            </a:lvl6pPr>
            <a:lvl7pPr>
              <a:defRPr sz="1764"/>
            </a:lvl7pPr>
            <a:lvl8pPr>
              <a:defRPr sz="1764"/>
            </a:lvl8pPr>
            <a:lvl9pPr>
              <a:defRPr sz="176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431293" y="1692178"/>
            <a:ext cx="4725930" cy="705219"/>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US"/>
              <a:t>Click to edit Master text styles</a:t>
            </a:r>
          </a:p>
        </p:txBody>
      </p:sp>
      <p:sp>
        <p:nvSpPr>
          <p:cNvPr id="6" name="Content Placeholder 5"/>
          <p:cNvSpPr>
            <a:spLocks noGrp="1"/>
          </p:cNvSpPr>
          <p:nvPr>
            <p:ph sz="quarter" idx="4"/>
          </p:nvPr>
        </p:nvSpPr>
        <p:spPr>
          <a:xfrm>
            <a:off x="5431293" y="2397397"/>
            <a:ext cx="4725930" cy="4355563"/>
          </a:xfrm>
        </p:spPr>
        <p:txBody>
          <a:bodyPr/>
          <a:lstStyle>
            <a:lvl1pPr>
              <a:defRPr sz="2646"/>
            </a:lvl1pPr>
            <a:lvl2pPr>
              <a:defRPr sz="2205"/>
            </a:lvl2pPr>
            <a:lvl3pPr>
              <a:defRPr sz="1984"/>
            </a:lvl3pPr>
            <a:lvl4pPr>
              <a:defRPr sz="1764"/>
            </a:lvl4pPr>
            <a:lvl5pPr>
              <a:defRPr sz="1764"/>
            </a:lvl5pPr>
            <a:lvl6pPr>
              <a:defRPr sz="1764"/>
            </a:lvl6pPr>
            <a:lvl7pPr>
              <a:defRPr sz="1764"/>
            </a:lvl7pPr>
            <a:lvl8pPr>
              <a:defRPr sz="1764"/>
            </a:lvl8pPr>
            <a:lvl9pPr>
              <a:defRPr sz="176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pPr defTabSz="1007943">
              <a:buClrTx/>
            </a:pPr>
            <a:fld id="{2FC2EF50-8452-49BC-9272-C3C6129B475A}" type="datetimeFigureOut">
              <a:rPr lang="en-GB" kern="1200" smtClean="0">
                <a:solidFill>
                  <a:prstClr val="black">
                    <a:tint val="75000"/>
                  </a:prstClr>
                </a:solidFill>
                <a:latin typeface="Calibri"/>
                <a:ea typeface="+mn-ea"/>
                <a:cs typeface="+mn-cs"/>
              </a:rPr>
              <a:pPr defTabSz="1007943">
                <a:buClrTx/>
              </a:pPr>
              <a:t>12/03/2020</a:t>
            </a:fld>
            <a:endParaRPr lang="en-GB" kern="1200">
              <a:solidFill>
                <a:prstClr val="black">
                  <a:tint val="75000"/>
                </a:prstClr>
              </a:solidFill>
              <a:latin typeface="Calibri"/>
              <a:ea typeface="+mn-ea"/>
              <a:cs typeface="+mn-cs"/>
            </a:endParaRPr>
          </a:p>
        </p:txBody>
      </p:sp>
      <p:sp>
        <p:nvSpPr>
          <p:cNvPr id="8" name="Footer Placeholder 7"/>
          <p:cNvSpPr>
            <a:spLocks noGrp="1"/>
          </p:cNvSpPr>
          <p:nvPr>
            <p:ph type="ftr" sz="quarter" idx="11"/>
          </p:nvPr>
        </p:nvSpPr>
        <p:spPr/>
        <p:txBody>
          <a:bodyPr/>
          <a:lstStyle/>
          <a:p>
            <a:pPr defTabSz="1007943">
              <a:buClrTx/>
            </a:pPr>
            <a:endParaRPr lang="en-GB" kern="1200">
              <a:solidFill>
                <a:prstClr val="black">
                  <a:tint val="75000"/>
                </a:prstClr>
              </a:solidFill>
              <a:latin typeface="Calibri"/>
              <a:ea typeface="+mn-ea"/>
              <a:cs typeface="+mn-cs"/>
            </a:endParaRPr>
          </a:p>
        </p:txBody>
      </p:sp>
      <p:sp>
        <p:nvSpPr>
          <p:cNvPr id="9" name="Slide Number Placeholder 8"/>
          <p:cNvSpPr>
            <a:spLocks noGrp="1"/>
          </p:cNvSpPr>
          <p:nvPr>
            <p:ph type="sldNum" sz="quarter" idx="12"/>
          </p:nvPr>
        </p:nvSpPr>
        <p:spPr/>
        <p:txBody>
          <a:bodyPr/>
          <a:lstStyle/>
          <a:p>
            <a:pPr defTabSz="1007943">
              <a:buClrTx/>
            </a:pPr>
            <a:fld id="{6FDC5449-BC23-4DB1-8C05-03699D3E7185}" type="slidenum">
              <a:rPr lang="en-GB" kern="1200" smtClean="0">
                <a:solidFill>
                  <a:prstClr val="black">
                    <a:tint val="75000"/>
                  </a:prstClr>
                </a:solidFill>
                <a:latin typeface="Calibri"/>
                <a:ea typeface="+mn-ea"/>
                <a:cs typeface="+mn-cs"/>
              </a:rPr>
              <a:pPr defTabSz="1007943">
                <a:buClrTx/>
              </a:pPr>
              <a:t>‹#›</a:t>
            </a:fld>
            <a:endParaRPr lang="en-GB" kern="120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12412166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pPr defTabSz="1007943">
              <a:buClrTx/>
            </a:pPr>
            <a:fld id="{2FC2EF50-8452-49BC-9272-C3C6129B475A}" type="datetimeFigureOut">
              <a:rPr lang="en-GB" kern="1200" smtClean="0">
                <a:solidFill>
                  <a:prstClr val="black">
                    <a:tint val="75000"/>
                  </a:prstClr>
                </a:solidFill>
                <a:latin typeface="Calibri"/>
                <a:ea typeface="+mn-ea"/>
                <a:cs typeface="+mn-cs"/>
              </a:rPr>
              <a:pPr defTabSz="1007943">
                <a:buClrTx/>
              </a:pPr>
              <a:t>12/03/2020</a:t>
            </a:fld>
            <a:endParaRPr lang="en-GB" kern="1200">
              <a:solidFill>
                <a:prstClr val="black">
                  <a:tint val="75000"/>
                </a:prstClr>
              </a:solidFill>
              <a:latin typeface="Calibri"/>
              <a:ea typeface="+mn-ea"/>
              <a:cs typeface="+mn-cs"/>
            </a:endParaRPr>
          </a:p>
        </p:txBody>
      </p:sp>
      <p:sp>
        <p:nvSpPr>
          <p:cNvPr id="4" name="Footer Placeholder 3"/>
          <p:cNvSpPr>
            <a:spLocks noGrp="1"/>
          </p:cNvSpPr>
          <p:nvPr>
            <p:ph type="ftr" sz="quarter" idx="11"/>
          </p:nvPr>
        </p:nvSpPr>
        <p:spPr/>
        <p:txBody>
          <a:bodyPr/>
          <a:lstStyle/>
          <a:p>
            <a:pPr defTabSz="1007943">
              <a:buClrTx/>
            </a:pPr>
            <a:endParaRPr lang="en-GB" kern="1200">
              <a:solidFill>
                <a:prstClr val="black">
                  <a:tint val="75000"/>
                </a:prstClr>
              </a:solidFill>
              <a:latin typeface="Calibri"/>
              <a:ea typeface="+mn-ea"/>
              <a:cs typeface="+mn-cs"/>
            </a:endParaRPr>
          </a:p>
        </p:txBody>
      </p:sp>
      <p:sp>
        <p:nvSpPr>
          <p:cNvPr id="5" name="Slide Number Placeholder 4"/>
          <p:cNvSpPr>
            <a:spLocks noGrp="1"/>
          </p:cNvSpPr>
          <p:nvPr>
            <p:ph type="sldNum" sz="quarter" idx="12"/>
          </p:nvPr>
        </p:nvSpPr>
        <p:spPr/>
        <p:txBody>
          <a:bodyPr/>
          <a:lstStyle/>
          <a:p>
            <a:pPr defTabSz="1007943">
              <a:buClrTx/>
            </a:pPr>
            <a:fld id="{6FDC5449-BC23-4DB1-8C05-03699D3E7185}" type="slidenum">
              <a:rPr lang="en-GB" kern="1200" smtClean="0">
                <a:solidFill>
                  <a:prstClr val="black">
                    <a:tint val="75000"/>
                  </a:prstClr>
                </a:solidFill>
                <a:latin typeface="Calibri"/>
                <a:ea typeface="+mn-ea"/>
                <a:cs typeface="+mn-cs"/>
              </a:rPr>
              <a:pPr defTabSz="1007943">
                <a:buClrTx/>
              </a:pPr>
              <a:t>‹#›</a:t>
            </a:fld>
            <a:endParaRPr lang="en-GB" kern="120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35975265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1007943">
              <a:buClrTx/>
            </a:pPr>
            <a:fld id="{2FC2EF50-8452-49BC-9272-C3C6129B475A}" type="datetimeFigureOut">
              <a:rPr lang="en-GB" kern="1200" smtClean="0">
                <a:solidFill>
                  <a:prstClr val="black">
                    <a:tint val="75000"/>
                  </a:prstClr>
                </a:solidFill>
                <a:latin typeface="Calibri"/>
                <a:ea typeface="+mn-ea"/>
                <a:cs typeface="+mn-cs"/>
              </a:rPr>
              <a:pPr defTabSz="1007943">
                <a:buClrTx/>
              </a:pPr>
              <a:t>12/03/2020</a:t>
            </a:fld>
            <a:endParaRPr lang="en-GB" kern="1200">
              <a:solidFill>
                <a:prstClr val="black">
                  <a:tint val="75000"/>
                </a:prstClr>
              </a:solidFill>
              <a:latin typeface="Calibri"/>
              <a:ea typeface="+mn-ea"/>
              <a:cs typeface="+mn-cs"/>
            </a:endParaRPr>
          </a:p>
        </p:txBody>
      </p:sp>
      <p:sp>
        <p:nvSpPr>
          <p:cNvPr id="3" name="Footer Placeholder 2"/>
          <p:cNvSpPr>
            <a:spLocks noGrp="1"/>
          </p:cNvSpPr>
          <p:nvPr>
            <p:ph type="ftr" sz="quarter" idx="11"/>
          </p:nvPr>
        </p:nvSpPr>
        <p:spPr/>
        <p:txBody>
          <a:bodyPr/>
          <a:lstStyle/>
          <a:p>
            <a:pPr defTabSz="1007943">
              <a:buClrTx/>
            </a:pPr>
            <a:endParaRPr lang="en-GB" kern="1200">
              <a:solidFill>
                <a:prstClr val="black">
                  <a:tint val="75000"/>
                </a:prstClr>
              </a:solidFill>
              <a:latin typeface="Calibri"/>
              <a:ea typeface="+mn-ea"/>
              <a:cs typeface="+mn-cs"/>
            </a:endParaRPr>
          </a:p>
        </p:txBody>
      </p:sp>
      <p:sp>
        <p:nvSpPr>
          <p:cNvPr id="4" name="Slide Number Placeholder 3"/>
          <p:cNvSpPr>
            <a:spLocks noGrp="1"/>
          </p:cNvSpPr>
          <p:nvPr>
            <p:ph type="sldNum" sz="quarter" idx="12"/>
          </p:nvPr>
        </p:nvSpPr>
        <p:spPr/>
        <p:txBody>
          <a:bodyPr/>
          <a:lstStyle/>
          <a:p>
            <a:pPr defTabSz="1007943">
              <a:buClrTx/>
            </a:pPr>
            <a:fld id="{6FDC5449-BC23-4DB1-8C05-03699D3E7185}" type="slidenum">
              <a:rPr lang="en-GB" kern="1200" smtClean="0">
                <a:solidFill>
                  <a:prstClr val="black">
                    <a:tint val="75000"/>
                  </a:prstClr>
                </a:solidFill>
                <a:latin typeface="Calibri"/>
                <a:ea typeface="+mn-ea"/>
                <a:cs typeface="+mn-cs"/>
              </a:rPr>
              <a:pPr defTabSz="1007943">
                <a:buClrTx/>
              </a:pPr>
              <a:t>‹#›</a:t>
            </a:fld>
            <a:endParaRPr lang="en-GB" kern="120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3803259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64468" y="3161354"/>
            <a:ext cx="9963000" cy="1237200"/>
          </a:xfrm>
          <a:prstGeom prst="rect">
            <a:avLst/>
          </a:prstGeom>
          <a:noFill/>
          <a:ln>
            <a:noFill/>
          </a:ln>
        </p:spPr>
        <p:txBody>
          <a:bodyPr spcFirstLastPara="1" wrap="square" lIns="116050" tIns="116050" rIns="116050" bIns="116050" anchor="ctr" anchorCtr="0">
            <a:noAutofit/>
          </a:bodyPr>
          <a:lstStyle>
            <a:lvl1pPr lvl="0" algn="ctr">
              <a:lnSpc>
                <a:spcPct val="100000"/>
              </a:lnSpc>
              <a:spcBef>
                <a:spcPts val="0"/>
              </a:spcBef>
              <a:spcAft>
                <a:spcPts val="0"/>
              </a:spcAft>
              <a:buSzPts val="4600"/>
              <a:buNone/>
              <a:defRPr sz="4600"/>
            </a:lvl1pPr>
            <a:lvl2pPr lvl="1" algn="ctr">
              <a:lnSpc>
                <a:spcPct val="100000"/>
              </a:lnSpc>
              <a:spcBef>
                <a:spcPts val="0"/>
              </a:spcBef>
              <a:spcAft>
                <a:spcPts val="0"/>
              </a:spcAft>
              <a:buSzPts val="4600"/>
              <a:buNone/>
              <a:defRPr sz="4600"/>
            </a:lvl2pPr>
            <a:lvl3pPr lvl="2" algn="ctr">
              <a:lnSpc>
                <a:spcPct val="100000"/>
              </a:lnSpc>
              <a:spcBef>
                <a:spcPts val="0"/>
              </a:spcBef>
              <a:spcAft>
                <a:spcPts val="0"/>
              </a:spcAft>
              <a:buSzPts val="4600"/>
              <a:buNone/>
              <a:defRPr sz="4600"/>
            </a:lvl3pPr>
            <a:lvl4pPr lvl="3" algn="ctr">
              <a:lnSpc>
                <a:spcPct val="100000"/>
              </a:lnSpc>
              <a:spcBef>
                <a:spcPts val="0"/>
              </a:spcBef>
              <a:spcAft>
                <a:spcPts val="0"/>
              </a:spcAft>
              <a:buSzPts val="4600"/>
              <a:buNone/>
              <a:defRPr sz="4600"/>
            </a:lvl4pPr>
            <a:lvl5pPr lvl="4" algn="ctr">
              <a:lnSpc>
                <a:spcPct val="100000"/>
              </a:lnSpc>
              <a:spcBef>
                <a:spcPts val="0"/>
              </a:spcBef>
              <a:spcAft>
                <a:spcPts val="0"/>
              </a:spcAft>
              <a:buSzPts val="4600"/>
              <a:buNone/>
              <a:defRPr sz="4600"/>
            </a:lvl5pPr>
            <a:lvl6pPr lvl="5" algn="ctr">
              <a:lnSpc>
                <a:spcPct val="100000"/>
              </a:lnSpc>
              <a:spcBef>
                <a:spcPts val="0"/>
              </a:spcBef>
              <a:spcAft>
                <a:spcPts val="0"/>
              </a:spcAft>
              <a:buSzPts val="4600"/>
              <a:buNone/>
              <a:defRPr sz="4600"/>
            </a:lvl6pPr>
            <a:lvl7pPr lvl="6" algn="ctr">
              <a:lnSpc>
                <a:spcPct val="100000"/>
              </a:lnSpc>
              <a:spcBef>
                <a:spcPts val="0"/>
              </a:spcBef>
              <a:spcAft>
                <a:spcPts val="0"/>
              </a:spcAft>
              <a:buSzPts val="4600"/>
              <a:buNone/>
              <a:defRPr sz="4600"/>
            </a:lvl7pPr>
            <a:lvl8pPr lvl="7" algn="ctr">
              <a:lnSpc>
                <a:spcPct val="100000"/>
              </a:lnSpc>
              <a:spcBef>
                <a:spcPts val="0"/>
              </a:spcBef>
              <a:spcAft>
                <a:spcPts val="0"/>
              </a:spcAft>
              <a:buSzPts val="4600"/>
              <a:buNone/>
              <a:defRPr sz="4600"/>
            </a:lvl8pPr>
            <a:lvl9pPr lvl="8" algn="ctr">
              <a:lnSpc>
                <a:spcPct val="100000"/>
              </a:lnSpc>
              <a:spcBef>
                <a:spcPts val="0"/>
              </a:spcBef>
              <a:spcAft>
                <a:spcPts val="0"/>
              </a:spcAft>
              <a:buSzPts val="4600"/>
              <a:buNone/>
              <a:defRPr sz="4600"/>
            </a:lvl9pPr>
          </a:lstStyle>
          <a:p>
            <a:endParaRPr/>
          </a:p>
        </p:txBody>
      </p:sp>
      <p:sp>
        <p:nvSpPr>
          <p:cNvPr id="15" name="Google Shape;15;p3"/>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591" y="300987"/>
            <a:ext cx="3517533" cy="1280945"/>
          </a:xfrm>
        </p:spPr>
        <p:txBody>
          <a:bodyPr anchor="b"/>
          <a:lstStyle>
            <a:lvl1pPr algn="l">
              <a:defRPr sz="2205" b="1"/>
            </a:lvl1pPr>
          </a:lstStyle>
          <a:p>
            <a:r>
              <a:rPr lang="en-US"/>
              <a:t>Click to edit Master title style</a:t>
            </a:r>
            <a:endParaRPr lang="en-GB"/>
          </a:p>
        </p:txBody>
      </p:sp>
      <p:sp>
        <p:nvSpPr>
          <p:cNvPr id="3" name="Content Placeholder 2"/>
          <p:cNvSpPr>
            <a:spLocks noGrp="1"/>
          </p:cNvSpPr>
          <p:nvPr>
            <p:ph idx="1"/>
          </p:nvPr>
        </p:nvSpPr>
        <p:spPr>
          <a:xfrm>
            <a:off x="4180202" y="300988"/>
            <a:ext cx="5977020" cy="6451973"/>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534591" y="1581933"/>
            <a:ext cx="3517533" cy="5171028"/>
          </a:xfrm>
        </p:spPr>
        <p:txBody>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en-US"/>
              <a:t>Click to edit Master text styles</a:t>
            </a:r>
          </a:p>
        </p:txBody>
      </p:sp>
      <p:sp>
        <p:nvSpPr>
          <p:cNvPr id="5" name="Date Placeholder 4"/>
          <p:cNvSpPr>
            <a:spLocks noGrp="1"/>
          </p:cNvSpPr>
          <p:nvPr>
            <p:ph type="dt" sz="half" idx="10"/>
          </p:nvPr>
        </p:nvSpPr>
        <p:spPr/>
        <p:txBody>
          <a:bodyPr/>
          <a:lstStyle/>
          <a:p>
            <a:pPr defTabSz="1007943">
              <a:buClrTx/>
            </a:pPr>
            <a:fld id="{2FC2EF50-8452-49BC-9272-C3C6129B475A}" type="datetimeFigureOut">
              <a:rPr lang="en-GB" kern="1200" smtClean="0">
                <a:solidFill>
                  <a:prstClr val="black">
                    <a:tint val="75000"/>
                  </a:prstClr>
                </a:solidFill>
                <a:latin typeface="Calibri"/>
                <a:ea typeface="+mn-ea"/>
                <a:cs typeface="+mn-cs"/>
              </a:rPr>
              <a:pPr defTabSz="1007943">
                <a:buClrTx/>
              </a:pPr>
              <a:t>12/03/2020</a:t>
            </a:fld>
            <a:endParaRPr lang="en-GB"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defTabSz="1007943">
              <a:buClrTx/>
            </a:pPr>
            <a:endParaRPr lang="en-GB"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defTabSz="1007943">
              <a:buClrTx/>
            </a:pPr>
            <a:fld id="{6FDC5449-BC23-4DB1-8C05-03699D3E7185}" type="slidenum">
              <a:rPr lang="en-GB" kern="1200" smtClean="0">
                <a:solidFill>
                  <a:prstClr val="black">
                    <a:tint val="75000"/>
                  </a:prstClr>
                </a:solidFill>
                <a:latin typeface="Calibri"/>
                <a:ea typeface="+mn-ea"/>
                <a:cs typeface="+mn-cs"/>
              </a:rPr>
              <a:pPr defTabSz="1007943">
                <a:buClrTx/>
              </a:pPr>
              <a:t>‹#›</a:t>
            </a:fld>
            <a:endParaRPr lang="en-GB" kern="120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20218187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670" y="5291772"/>
            <a:ext cx="6415088" cy="624724"/>
          </a:xfrm>
        </p:spPr>
        <p:txBody>
          <a:bodyPr anchor="b"/>
          <a:lstStyle>
            <a:lvl1pPr algn="l">
              <a:defRPr sz="2205" b="1"/>
            </a:lvl1pPr>
          </a:lstStyle>
          <a:p>
            <a:r>
              <a:rPr lang="en-US"/>
              <a:t>Click to edit Master title style</a:t>
            </a:r>
            <a:endParaRPr lang="en-GB"/>
          </a:p>
        </p:txBody>
      </p:sp>
      <p:sp>
        <p:nvSpPr>
          <p:cNvPr id="3" name="Picture Placeholder 2"/>
          <p:cNvSpPr>
            <a:spLocks noGrp="1"/>
          </p:cNvSpPr>
          <p:nvPr>
            <p:ph type="pic" idx="1"/>
          </p:nvPr>
        </p:nvSpPr>
        <p:spPr>
          <a:xfrm>
            <a:off x="2095670" y="675471"/>
            <a:ext cx="6415088" cy="4535805"/>
          </a:xfrm>
        </p:spPr>
        <p:txBody>
          <a:bodyPr/>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endParaRPr lang="en-GB"/>
          </a:p>
        </p:txBody>
      </p:sp>
      <p:sp>
        <p:nvSpPr>
          <p:cNvPr id="4" name="Text Placeholder 3"/>
          <p:cNvSpPr>
            <a:spLocks noGrp="1"/>
          </p:cNvSpPr>
          <p:nvPr>
            <p:ph type="body" sz="half" idx="2"/>
          </p:nvPr>
        </p:nvSpPr>
        <p:spPr>
          <a:xfrm>
            <a:off x="2095670" y="5916496"/>
            <a:ext cx="6415088" cy="887211"/>
          </a:xfrm>
        </p:spPr>
        <p:txBody>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en-US"/>
              <a:t>Click to edit Master text styles</a:t>
            </a:r>
          </a:p>
        </p:txBody>
      </p:sp>
      <p:sp>
        <p:nvSpPr>
          <p:cNvPr id="5" name="Date Placeholder 4"/>
          <p:cNvSpPr>
            <a:spLocks noGrp="1"/>
          </p:cNvSpPr>
          <p:nvPr>
            <p:ph type="dt" sz="half" idx="10"/>
          </p:nvPr>
        </p:nvSpPr>
        <p:spPr/>
        <p:txBody>
          <a:bodyPr/>
          <a:lstStyle/>
          <a:p>
            <a:pPr defTabSz="1007943">
              <a:buClrTx/>
            </a:pPr>
            <a:fld id="{2FC2EF50-8452-49BC-9272-C3C6129B475A}" type="datetimeFigureOut">
              <a:rPr lang="en-GB" kern="1200" smtClean="0">
                <a:solidFill>
                  <a:prstClr val="black">
                    <a:tint val="75000"/>
                  </a:prstClr>
                </a:solidFill>
                <a:latin typeface="Calibri"/>
                <a:ea typeface="+mn-ea"/>
                <a:cs typeface="+mn-cs"/>
              </a:rPr>
              <a:pPr defTabSz="1007943">
                <a:buClrTx/>
              </a:pPr>
              <a:t>12/03/2020</a:t>
            </a:fld>
            <a:endParaRPr lang="en-GB"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defTabSz="1007943">
              <a:buClrTx/>
            </a:pPr>
            <a:endParaRPr lang="en-GB"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defTabSz="1007943">
              <a:buClrTx/>
            </a:pPr>
            <a:fld id="{6FDC5449-BC23-4DB1-8C05-03699D3E7185}" type="slidenum">
              <a:rPr lang="en-GB" kern="1200" smtClean="0">
                <a:solidFill>
                  <a:prstClr val="black">
                    <a:tint val="75000"/>
                  </a:prstClr>
                </a:solidFill>
                <a:latin typeface="Calibri"/>
                <a:ea typeface="+mn-ea"/>
                <a:cs typeface="+mn-cs"/>
              </a:rPr>
              <a:pPr defTabSz="1007943">
                <a:buClrTx/>
              </a:pPr>
              <a:t>‹#›</a:t>
            </a:fld>
            <a:endParaRPr lang="en-GB" kern="120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36873649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defTabSz="1007943">
              <a:buClrTx/>
            </a:pPr>
            <a:fld id="{2FC2EF50-8452-49BC-9272-C3C6129B475A}" type="datetimeFigureOut">
              <a:rPr lang="en-GB" kern="1200" smtClean="0">
                <a:solidFill>
                  <a:prstClr val="black">
                    <a:tint val="75000"/>
                  </a:prstClr>
                </a:solidFill>
                <a:latin typeface="Calibri"/>
                <a:ea typeface="+mn-ea"/>
                <a:cs typeface="+mn-cs"/>
              </a:rPr>
              <a:pPr defTabSz="1007943">
                <a:buClrTx/>
              </a:pPr>
              <a:t>12/03/2020</a:t>
            </a:fld>
            <a:endParaRPr lang="en-GB"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defTabSz="1007943">
              <a:buClrTx/>
            </a:pPr>
            <a:endParaRPr lang="en-GB"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defTabSz="1007943">
              <a:buClrTx/>
            </a:pPr>
            <a:fld id="{6FDC5449-BC23-4DB1-8C05-03699D3E7185}" type="slidenum">
              <a:rPr lang="en-GB" kern="1200" smtClean="0">
                <a:solidFill>
                  <a:prstClr val="black">
                    <a:tint val="75000"/>
                  </a:prstClr>
                </a:solidFill>
                <a:latin typeface="Calibri"/>
                <a:ea typeface="+mn-ea"/>
                <a:cs typeface="+mn-cs"/>
              </a:rPr>
              <a:pPr defTabSz="1007943">
                <a:buClrTx/>
              </a:pPr>
              <a:t>‹#›</a:t>
            </a:fld>
            <a:endParaRPr lang="en-GB" kern="120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10614458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1564" y="302738"/>
            <a:ext cx="2405658" cy="645022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4591" y="302738"/>
            <a:ext cx="7038777" cy="64502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defTabSz="1007943">
              <a:buClrTx/>
            </a:pPr>
            <a:fld id="{2FC2EF50-8452-49BC-9272-C3C6129B475A}" type="datetimeFigureOut">
              <a:rPr lang="en-GB" kern="1200" smtClean="0">
                <a:solidFill>
                  <a:prstClr val="black">
                    <a:tint val="75000"/>
                  </a:prstClr>
                </a:solidFill>
                <a:latin typeface="Calibri"/>
                <a:ea typeface="+mn-ea"/>
                <a:cs typeface="+mn-cs"/>
              </a:rPr>
              <a:pPr defTabSz="1007943">
                <a:buClrTx/>
              </a:pPr>
              <a:t>12/03/2020</a:t>
            </a:fld>
            <a:endParaRPr lang="en-GB"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defTabSz="1007943">
              <a:buClrTx/>
            </a:pPr>
            <a:endParaRPr lang="en-GB"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defTabSz="1007943">
              <a:buClrTx/>
            </a:pPr>
            <a:fld id="{6FDC5449-BC23-4DB1-8C05-03699D3E7185}" type="slidenum">
              <a:rPr lang="en-GB" kern="1200" smtClean="0">
                <a:solidFill>
                  <a:prstClr val="black">
                    <a:tint val="75000"/>
                  </a:prstClr>
                </a:solidFill>
                <a:latin typeface="Calibri"/>
                <a:ea typeface="+mn-ea"/>
                <a:cs typeface="+mn-cs"/>
              </a:rPr>
              <a:pPr defTabSz="1007943">
                <a:buClrTx/>
              </a:pPr>
              <a:t>‹#›</a:t>
            </a:fld>
            <a:endParaRPr lang="en-GB" kern="120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1320822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18" name="Google Shape;18;p4"/>
          <p:cNvSpPr txBox="1">
            <a:spLocks noGrp="1"/>
          </p:cNvSpPr>
          <p:nvPr>
            <p:ph type="body" idx="1"/>
          </p:nvPr>
        </p:nvSpPr>
        <p:spPr>
          <a:xfrm>
            <a:off x="364468" y="1693927"/>
            <a:ext cx="9963000" cy="5021400"/>
          </a:xfrm>
          <a:prstGeom prst="rect">
            <a:avLst/>
          </a:prstGeom>
          <a:noFill/>
          <a:ln>
            <a:noFill/>
          </a:ln>
        </p:spPr>
        <p:txBody>
          <a:bodyPr spcFirstLastPara="1" wrap="square" lIns="116050" tIns="116050" rIns="116050" bIns="116050" anchor="t" anchorCtr="0">
            <a:noAutofit/>
          </a:bodyPr>
          <a:lstStyle>
            <a:lvl1pPr marL="457200" lvl="0" indent="-374650" algn="l">
              <a:lnSpc>
                <a:spcPct val="115000"/>
              </a:lnSpc>
              <a:spcBef>
                <a:spcPts val="0"/>
              </a:spcBef>
              <a:spcAft>
                <a:spcPts val="0"/>
              </a:spcAft>
              <a:buSzPts val="2300"/>
              <a:buChar char="●"/>
              <a:defRPr/>
            </a:lvl1pPr>
            <a:lvl2pPr marL="914400" lvl="1" indent="-342900" algn="l">
              <a:lnSpc>
                <a:spcPct val="115000"/>
              </a:lnSpc>
              <a:spcBef>
                <a:spcPts val="2000"/>
              </a:spcBef>
              <a:spcAft>
                <a:spcPts val="0"/>
              </a:spcAft>
              <a:buSzPts val="1800"/>
              <a:buChar char="○"/>
              <a:defRPr/>
            </a:lvl2pPr>
            <a:lvl3pPr marL="1371600" lvl="2" indent="-342900" algn="l">
              <a:lnSpc>
                <a:spcPct val="115000"/>
              </a:lnSpc>
              <a:spcBef>
                <a:spcPts val="2000"/>
              </a:spcBef>
              <a:spcAft>
                <a:spcPts val="0"/>
              </a:spcAft>
              <a:buSzPts val="1800"/>
              <a:buChar char="■"/>
              <a:defRPr/>
            </a:lvl3pPr>
            <a:lvl4pPr marL="1828800" lvl="3" indent="-342900" algn="l">
              <a:lnSpc>
                <a:spcPct val="115000"/>
              </a:lnSpc>
              <a:spcBef>
                <a:spcPts val="2000"/>
              </a:spcBef>
              <a:spcAft>
                <a:spcPts val="0"/>
              </a:spcAft>
              <a:buSzPts val="1800"/>
              <a:buChar char="●"/>
              <a:defRPr/>
            </a:lvl4pPr>
            <a:lvl5pPr marL="2286000" lvl="4" indent="-342900" algn="l">
              <a:lnSpc>
                <a:spcPct val="115000"/>
              </a:lnSpc>
              <a:spcBef>
                <a:spcPts val="2000"/>
              </a:spcBef>
              <a:spcAft>
                <a:spcPts val="0"/>
              </a:spcAft>
              <a:buSzPts val="1800"/>
              <a:buChar char="○"/>
              <a:defRPr/>
            </a:lvl5pPr>
            <a:lvl6pPr marL="2743200" lvl="5" indent="-342900" algn="l">
              <a:lnSpc>
                <a:spcPct val="115000"/>
              </a:lnSpc>
              <a:spcBef>
                <a:spcPts val="2000"/>
              </a:spcBef>
              <a:spcAft>
                <a:spcPts val="0"/>
              </a:spcAft>
              <a:buSzPts val="1800"/>
              <a:buChar char="■"/>
              <a:defRPr/>
            </a:lvl6pPr>
            <a:lvl7pPr marL="3200400" lvl="6" indent="-342900" algn="l">
              <a:lnSpc>
                <a:spcPct val="115000"/>
              </a:lnSpc>
              <a:spcBef>
                <a:spcPts val="2000"/>
              </a:spcBef>
              <a:spcAft>
                <a:spcPts val="0"/>
              </a:spcAft>
              <a:buSzPts val="1800"/>
              <a:buChar char="●"/>
              <a:defRPr/>
            </a:lvl7pPr>
            <a:lvl8pPr marL="3657600" lvl="7" indent="-342900" algn="l">
              <a:lnSpc>
                <a:spcPct val="115000"/>
              </a:lnSpc>
              <a:spcBef>
                <a:spcPts val="2000"/>
              </a:spcBef>
              <a:spcAft>
                <a:spcPts val="0"/>
              </a:spcAft>
              <a:buSzPts val="1800"/>
              <a:buChar char="○"/>
              <a:defRPr/>
            </a:lvl8pPr>
            <a:lvl9pPr marL="4114800" lvl="8" indent="-342900" algn="l">
              <a:lnSpc>
                <a:spcPct val="115000"/>
              </a:lnSpc>
              <a:spcBef>
                <a:spcPts val="2000"/>
              </a:spcBef>
              <a:spcAft>
                <a:spcPts val="2000"/>
              </a:spcAft>
              <a:buSzPts val="1800"/>
              <a:buChar char="■"/>
              <a:defRPr/>
            </a:lvl9pPr>
          </a:lstStyle>
          <a:p>
            <a:endParaRPr/>
          </a:p>
        </p:txBody>
      </p:sp>
      <p:sp>
        <p:nvSpPr>
          <p:cNvPr id="19" name="Google Shape;19;p4"/>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22" name="Google Shape;22;p5"/>
          <p:cNvSpPr txBox="1">
            <a:spLocks noGrp="1"/>
          </p:cNvSpPr>
          <p:nvPr>
            <p:ph type="body" idx="1"/>
          </p:nvPr>
        </p:nvSpPr>
        <p:spPr>
          <a:xfrm>
            <a:off x="364468" y="1693927"/>
            <a:ext cx="4677000" cy="5021400"/>
          </a:xfrm>
          <a:prstGeom prst="rect">
            <a:avLst/>
          </a:prstGeom>
          <a:noFill/>
          <a:ln>
            <a:noFill/>
          </a:ln>
        </p:spPr>
        <p:txBody>
          <a:bodyPr spcFirstLastPara="1" wrap="square" lIns="116050" tIns="116050" rIns="116050" bIns="116050" anchor="t" anchorCtr="0">
            <a:noAutofit/>
          </a:bodyPr>
          <a:lstStyle>
            <a:lvl1pPr marL="457200" lvl="0" indent="-342900" algn="l">
              <a:lnSpc>
                <a:spcPct val="115000"/>
              </a:lnSpc>
              <a:spcBef>
                <a:spcPts val="0"/>
              </a:spcBef>
              <a:spcAft>
                <a:spcPts val="0"/>
              </a:spcAft>
              <a:buSzPts val="1800"/>
              <a:buChar char="●"/>
              <a:defRPr sz="1800"/>
            </a:lvl1pPr>
            <a:lvl2pPr marL="914400" lvl="1" indent="-323850" algn="l">
              <a:lnSpc>
                <a:spcPct val="115000"/>
              </a:lnSpc>
              <a:spcBef>
                <a:spcPts val="2000"/>
              </a:spcBef>
              <a:spcAft>
                <a:spcPts val="0"/>
              </a:spcAft>
              <a:buSzPts val="1500"/>
              <a:buChar char="○"/>
              <a:defRPr sz="1500"/>
            </a:lvl2pPr>
            <a:lvl3pPr marL="1371600" lvl="2" indent="-323850" algn="l">
              <a:lnSpc>
                <a:spcPct val="115000"/>
              </a:lnSpc>
              <a:spcBef>
                <a:spcPts val="2000"/>
              </a:spcBef>
              <a:spcAft>
                <a:spcPts val="0"/>
              </a:spcAft>
              <a:buSzPts val="1500"/>
              <a:buChar char="■"/>
              <a:defRPr sz="1500"/>
            </a:lvl3pPr>
            <a:lvl4pPr marL="1828800" lvl="3" indent="-323850" algn="l">
              <a:lnSpc>
                <a:spcPct val="115000"/>
              </a:lnSpc>
              <a:spcBef>
                <a:spcPts val="2000"/>
              </a:spcBef>
              <a:spcAft>
                <a:spcPts val="0"/>
              </a:spcAft>
              <a:buSzPts val="1500"/>
              <a:buChar char="●"/>
              <a:defRPr sz="1500"/>
            </a:lvl4pPr>
            <a:lvl5pPr marL="2286000" lvl="4" indent="-323850" algn="l">
              <a:lnSpc>
                <a:spcPct val="115000"/>
              </a:lnSpc>
              <a:spcBef>
                <a:spcPts val="2000"/>
              </a:spcBef>
              <a:spcAft>
                <a:spcPts val="0"/>
              </a:spcAft>
              <a:buSzPts val="1500"/>
              <a:buChar char="○"/>
              <a:defRPr sz="1500"/>
            </a:lvl5pPr>
            <a:lvl6pPr marL="2743200" lvl="5" indent="-323850" algn="l">
              <a:lnSpc>
                <a:spcPct val="115000"/>
              </a:lnSpc>
              <a:spcBef>
                <a:spcPts val="2000"/>
              </a:spcBef>
              <a:spcAft>
                <a:spcPts val="0"/>
              </a:spcAft>
              <a:buSzPts val="1500"/>
              <a:buChar char="■"/>
              <a:defRPr sz="1500"/>
            </a:lvl6pPr>
            <a:lvl7pPr marL="3200400" lvl="6" indent="-323850" algn="l">
              <a:lnSpc>
                <a:spcPct val="115000"/>
              </a:lnSpc>
              <a:spcBef>
                <a:spcPts val="2000"/>
              </a:spcBef>
              <a:spcAft>
                <a:spcPts val="0"/>
              </a:spcAft>
              <a:buSzPts val="1500"/>
              <a:buChar char="●"/>
              <a:defRPr sz="1500"/>
            </a:lvl7pPr>
            <a:lvl8pPr marL="3657600" lvl="7" indent="-323850" algn="l">
              <a:lnSpc>
                <a:spcPct val="115000"/>
              </a:lnSpc>
              <a:spcBef>
                <a:spcPts val="2000"/>
              </a:spcBef>
              <a:spcAft>
                <a:spcPts val="0"/>
              </a:spcAft>
              <a:buSzPts val="1500"/>
              <a:buChar char="○"/>
              <a:defRPr sz="1500"/>
            </a:lvl8pPr>
            <a:lvl9pPr marL="4114800" lvl="8" indent="-323850" algn="l">
              <a:lnSpc>
                <a:spcPct val="115000"/>
              </a:lnSpc>
              <a:spcBef>
                <a:spcPts val="2000"/>
              </a:spcBef>
              <a:spcAft>
                <a:spcPts val="2000"/>
              </a:spcAft>
              <a:buSzPts val="1500"/>
              <a:buChar char="■"/>
              <a:defRPr sz="1500"/>
            </a:lvl9pPr>
          </a:lstStyle>
          <a:p>
            <a:endParaRPr/>
          </a:p>
        </p:txBody>
      </p:sp>
      <p:sp>
        <p:nvSpPr>
          <p:cNvPr id="23" name="Google Shape;23;p5"/>
          <p:cNvSpPr txBox="1">
            <a:spLocks noGrp="1"/>
          </p:cNvSpPr>
          <p:nvPr>
            <p:ph type="body" idx="2"/>
          </p:nvPr>
        </p:nvSpPr>
        <p:spPr>
          <a:xfrm>
            <a:off x="5650483" y="1693927"/>
            <a:ext cx="4677000" cy="5021400"/>
          </a:xfrm>
          <a:prstGeom prst="rect">
            <a:avLst/>
          </a:prstGeom>
          <a:noFill/>
          <a:ln>
            <a:noFill/>
          </a:ln>
        </p:spPr>
        <p:txBody>
          <a:bodyPr spcFirstLastPara="1" wrap="square" lIns="116050" tIns="116050" rIns="116050" bIns="116050" anchor="t" anchorCtr="0">
            <a:noAutofit/>
          </a:bodyPr>
          <a:lstStyle>
            <a:lvl1pPr marL="457200" lvl="0" indent="-342900" algn="l">
              <a:lnSpc>
                <a:spcPct val="115000"/>
              </a:lnSpc>
              <a:spcBef>
                <a:spcPts val="0"/>
              </a:spcBef>
              <a:spcAft>
                <a:spcPts val="0"/>
              </a:spcAft>
              <a:buSzPts val="1800"/>
              <a:buChar char="●"/>
              <a:defRPr sz="1800"/>
            </a:lvl1pPr>
            <a:lvl2pPr marL="914400" lvl="1" indent="-323850" algn="l">
              <a:lnSpc>
                <a:spcPct val="115000"/>
              </a:lnSpc>
              <a:spcBef>
                <a:spcPts val="2000"/>
              </a:spcBef>
              <a:spcAft>
                <a:spcPts val="0"/>
              </a:spcAft>
              <a:buSzPts val="1500"/>
              <a:buChar char="○"/>
              <a:defRPr sz="1500"/>
            </a:lvl2pPr>
            <a:lvl3pPr marL="1371600" lvl="2" indent="-323850" algn="l">
              <a:lnSpc>
                <a:spcPct val="115000"/>
              </a:lnSpc>
              <a:spcBef>
                <a:spcPts val="2000"/>
              </a:spcBef>
              <a:spcAft>
                <a:spcPts val="0"/>
              </a:spcAft>
              <a:buSzPts val="1500"/>
              <a:buChar char="■"/>
              <a:defRPr sz="1500"/>
            </a:lvl3pPr>
            <a:lvl4pPr marL="1828800" lvl="3" indent="-323850" algn="l">
              <a:lnSpc>
                <a:spcPct val="115000"/>
              </a:lnSpc>
              <a:spcBef>
                <a:spcPts val="2000"/>
              </a:spcBef>
              <a:spcAft>
                <a:spcPts val="0"/>
              </a:spcAft>
              <a:buSzPts val="1500"/>
              <a:buChar char="●"/>
              <a:defRPr sz="1500"/>
            </a:lvl4pPr>
            <a:lvl5pPr marL="2286000" lvl="4" indent="-323850" algn="l">
              <a:lnSpc>
                <a:spcPct val="115000"/>
              </a:lnSpc>
              <a:spcBef>
                <a:spcPts val="2000"/>
              </a:spcBef>
              <a:spcAft>
                <a:spcPts val="0"/>
              </a:spcAft>
              <a:buSzPts val="1500"/>
              <a:buChar char="○"/>
              <a:defRPr sz="1500"/>
            </a:lvl5pPr>
            <a:lvl6pPr marL="2743200" lvl="5" indent="-323850" algn="l">
              <a:lnSpc>
                <a:spcPct val="115000"/>
              </a:lnSpc>
              <a:spcBef>
                <a:spcPts val="2000"/>
              </a:spcBef>
              <a:spcAft>
                <a:spcPts val="0"/>
              </a:spcAft>
              <a:buSzPts val="1500"/>
              <a:buChar char="■"/>
              <a:defRPr sz="1500"/>
            </a:lvl6pPr>
            <a:lvl7pPr marL="3200400" lvl="6" indent="-323850" algn="l">
              <a:lnSpc>
                <a:spcPct val="115000"/>
              </a:lnSpc>
              <a:spcBef>
                <a:spcPts val="2000"/>
              </a:spcBef>
              <a:spcAft>
                <a:spcPts val="0"/>
              </a:spcAft>
              <a:buSzPts val="1500"/>
              <a:buChar char="●"/>
              <a:defRPr sz="1500"/>
            </a:lvl7pPr>
            <a:lvl8pPr marL="3657600" lvl="7" indent="-323850" algn="l">
              <a:lnSpc>
                <a:spcPct val="115000"/>
              </a:lnSpc>
              <a:spcBef>
                <a:spcPts val="2000"/>
              </a:spcBef>
              <a:spcAft>
                <a:spcPts val="0"/>
              </a:spcAft>
              <a:buSzPts val="1500"/>
              <a:buChar char="○"/>
              <a:defRPr sz="1500"/>
            </a:lvl8pPr>
            <a:lvl9pPr marL="4114800" lvl="8" indent="-323850" algn="l">
              <a:lnSpc>
                <a:spcPct val="115000"/>
              </a:lnSpc>
              <a:spcBef>
                <a:spcPts val="2000"/>
              </a:spcBef>
              <a:spcAft>
                <a:spcPts val="2000"/>
              </a:spcAft>
              <a:buSzPts val="1500"/>
              <a:buChar char="■"/>
              <a:defRPr sz="1500"/>
            </a:lvl9pPr>
          </a:lstStyle>
          <a:p>
            <a:endParaRPr/>
          </a:p>
        </p:txBody>
      </p:sp>
      <p:sp>
        <p:nvSpPr>
          <p:cNvPr id="24" name="Google Shape;24;p5"/>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27" name="Google Shape;27;p6"/>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64468" y="816630"/>
            <a:ext cx="3283500" cy="1110600"/>
          </a:xfrm>
          <a:prstGeom prst="rect">
            <a:avLst/>
          </a:prstGeom>
          <a:noFill/>
          <a:ln>
            <a:noFill/>
          </a:ln>
        </p:spPr>
        <p:txBody>
          <a:bodyPr spcFirstLastPara="1" wrap="square" lIns="116050" tIns="116050" rIns="116050" bIns="116050" anchor="b" anchorCtr="0">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a:endParaRPr/>
          </a:p>
        </p:txBody>
      </p:sp>
      <p:sp>
        <p:nvSpPr>
          <p:cNvPr id="30" name="Google Shape;30;p7"/>
          <p:cNvSpPr txBox="1">
            <a:spLocks noGrp="1"/>
          </p:cNvSpPr>
          <p:nvPr>
            <p:ph type="body" idx="1"/>
          </p:nvPr>
        </p:nvSpPr>
        <p:spPr>
          <a:xfrm>
            <a:off x="364468" y="2042457"/>
            <a:ext cx="3283500" cy="4673100"/>
          </a:xfrm>
          <a:prstGeom prst="rect">
            <a:avLst/>
          </a:prstGeom>
          <a:noFill/>
          <a:ln>
            <a:noFill/>
          </a:ln>
        </p:spPr>
        <p:txBody>
          <a:bodyPr spcFirstLastPara="1" wrap="square" lIns="116050" tIns="116050" rIns="116050" bIns="116050" anchor="t" anchorCtr="0">
            <a:noAutofit/>
          </a:bodyPr>
          <a:lstStyle>
            <a:lvl1pPr marL="457200" lvl="0" indent="-323850" algn="l">
              <a:lnSpc>
                <a:spcPct val="115000"/>
              </a:lnSpc>
              <a:spcBef>
                <a:spcPts val="0"/>
              </a:spcBef>
              <a:spcAft>
                <a:spcPts val="0"/>
              </a:spcAft>
              <a:buSzPts val="1500"/>
              <a:buChar char="●"/>
              <a:defRPr sz="1500"/>
            </a:lvl1pPr>
            <a:lvl2pPr marL="914400" lvl="1" indent="-323850" algn="l">
              <a:lnSpc>
                <a:spcPct val="115000"/>
              </a:lnSpc>
              <a:spcBef>
                <a:spcPts val="2000"/>
              </a:spcBef>
              <a:spcAft>
                <a:spcPts val="0"/>
              </a:spcAft>
              <a:buSzPts val="1500"/>
              <a:buChar char="○"/>
              <a:defRPr sz="1500"/>
            </a:lvl2pPr>
            <a:lvl3pPr marL="1371600" lvl="2" indent="-323850" algn="l">
              <a:lnSpc>
                <a:spcPct val="115000"/>
              </a:lnSpc>
              <a:spcBef>
                <a:spcPts val="2000"/>
              </a:spcBef>
              <a:spcAft>
                <a:spcPts val="0"/>
              </a:spcAft>
              <a:buSzPts val="1500"/>
              <a:buChar char="■"/>
              <a:defRPr sz="1500"/>
            </a:lvl3pPr>
            <a:lvl4pPr marL="1828800" lvl="3" indent="-323850" algn="l">
              <a:lnSpc>
                <a:spcPct val="115000"/>
              </a:lnSpc>
              <a:spcBef>
                <a:spcPts val="2000"/>
              </a:spcBef>
              <a:spcAft>
                <a:spcPts val="0"/>
              </a:spcAft>
              <a:buSzPts val="1500"/>
              <a:buChar char="●"/>
              <a:defRPr sz="1500"/>
            </a:lvl4pPr>
            <a:lvl5pPr marL="2286000" lvl="4" indent="-323850" algn="l">
              <a:lnSpc>
                <a:spcPct val="115000"/>
              </a:lnSpc>
              <a:spcBef>
                <a:spcPts val="2000"/>
              </a:spcBef>
              <a:spcAft>
                <a:spcPts val="0"/>
              </a:spcAft>
              <a:buSzPts val="1500"/>
              <a:buChar char="○"/>
              <a:defRPr sz="1500"/>
            </a:lvl5pPr>
            <a:lvl6pPr marL="2743200" lvl="5" indent="-323850" algn="l">
              <a:lnSpc>
                <a:spcPct val="115000"/>
              </a:lnSpc>
              <a:spcBef>
                <a:spcPts val="2000"/>
              </a:spcBef>
              <a:spcAft>
                <a:spcPts val="0"/>
              </a:spcAft>
              <a:buSzPts val="1500"/>
              <a:buChar char="■"/>
              <a:defRPr sz="1500"/>
            </a:lvl6pPr>
            <a:lvl7pPr marL="3200400" lvl="6" indent="-323850" algn="l">
              <a:lnSpc>
                <a:spcPct val="115000"/>
              </a:lnSpc>
              <a:spcBef>
                <a:spcPts val="2000"/>
              </a:spcBef>
              <a:spcAft>
                <a:spcPts val="0"/>
              </a:spcAft>
              <a:buSzPts val="1500"/>
              <a:buChar char="●"/>
              <a:defRPr sz="1500"/>
            </a:lvl7pPr>
            <a:lvl8pPr marL="3657600" lvl="7" indent="-323850" algn="l">
              <a:lnSpc>
                <a:spcPct val="115000"/>
              </a:lnSpc>
              <a:spcBef>
                <a:spcPts val="2000"/>
              </a:spcBef>
              <a:spcAft>
                <a:spcPts val="0"/>
              </a:spcAft>
              <a:buSzPts val="1500"/>
              <a:buChar char="○"/>
              <a:defRPr sz="1500"/>
            </a:lvl8pPr>
            <a:lvl9pPr marL="4114800" lvl="8" indent="-323850" algn="l">
              <a:lnSpc>
                <a:spcPct val="115000"/>
              </a:lnSpc>
              <a:spcBef>
                <a:spcPts val="2000"/>
              </a:spcBef>
              <a:spcAft>
                <a:spcPts val="2000"/>
              </a:spcAft>
              <a:buSzPts val="1500"/>
              <a:buChar char="■"/>
              <a:defRPr sz="1500"/>
            </a:lvl9pPr>
          </a:lstStyle>
          <a:p>
            <a:endParaRPr/>
          </a:p>
        </p:txBody>
      </p:sp>
      <p:sp>
        <p:nvSpPr>
          <p:cNvPr id="31" name="Google Shape;31;p7"/>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573245" y="661638"/>
            <a:ext cx="7445700" cy="6012600"/>
          </a:xfrm>
          <a:prstGeom prst="rect">
            <a:avLst/>
          </a:prstGeom>
          <a:noFill/>
          <a:ln>
            <a:noFill/>
          </a:ln>
        </p:spPr>
        <p:txBody>
          <a:bodyPr spcFirstLastPara="1" wrap="square" lIns="116050" tIns="116050" rIns="116050" bIns="116050" anchor="ctr" anchorCtr="0">
            <a:noAutofit/>
          </a:bodyPr>
          <a:lstStyle>
            <a:lvl1pPr lvl="0" algn="l">
              <a:lnSpc>
                <a:spcPct val="100000"/>
              </a:lnSpc>
              <a:spcBef>
                <a:spcPts val="0"/>
              </a:spcBef>
              <a:spcAft>
                <a:spcPts val="0"/>
              </a:spcAft>
              <a:buSzPts val="6100"/>
              <a:buNone/>
              <a:defRPr sz="6100"/>
            </a:lvl1pPr>
            <a:lvl2pPr lvl="1" algn="l">
              <a:lnSpc>
                <a:spcPct val="100000"/>
              </a:lnSpc>
              <a:spcBef>
                <a:spcPts val="0"/>
              </a:spcBef>
              <a:spcAft>
                <a:spcPts val="0"/>
              </a:spcAft>
              <a:buSzPts val="6100"/>
              <a:buNone/>
              <a:defRPr sz="6100"/>
            </a:lvl2pPr>
            <a:lvl3pPr lvl="2" algn="l">
              <a:lnSpc>
                <a:spcPct val="100000"/>
              </a:lnSpc>
              <a:spcBef>
                <a:spcPts val="0"/>
              </a:spcBef>
              <a:spcAft>
                <a:spcPts val="0"/>
              </a:spcAft>
              <a:buSzPts val="6100"/>
              <a:buNone/>
              <a:defRPr sz="6100"/>
            </a:lvl3pPr>
            <a:lvl4pPr lvl="3" algn="l">
              <a:lnSpc>
                <a:spcPct val="100000"/>
              </a:lnSpc>
              <a:spcBef>
                <a:spcPts val="0"/>
              </a:spcBef>
              <a:spcAft>
                <a:spcPts val="0"/>
              </a:spcAft>
              <a:buSzPts val="6100"/>
              <a:buNone/>
              <a:defRPr sz="6100"/>
            </a:lvl4pPr>
            <a:lvl5pPr lvl="4" algn="l">
              <a:lnSpc>
                <a:spcPct val="100000"/>
              </a:lnSpc>
              <a:spcBef>
                <a:spcPts val="0"/>
              </a:spcBef>
              <a:spcAft>
                <a:spcPts val="0"/>
              </a:spcAft>
              <a:buSzPts val="6100"/>
              <a:buNone/>
              <a:defRPr sz="6100"/>
            </a:lvl5pPr>
            <a:lvl6pPr lvl="5" algn="l">
              <a:lnSpc>
                <a:spcPct val="100000"/>
              </a:lnSpc>
              <a:spcBef>
                <a:spcPts val="0"/>
              </a:spcBef>
              <a:spcAft>
                <a:spcPts val="0"/>
              </a:spcAft>
              <a:buSzPts val="6100"/>
              <a:buNone/>
              <a:defRPr sz="6100"/>
            </a:lvl6pPr>
            <a:lvl7pPr lvl="6" algn="l">
              <a:lnSpc>
                <a:spcPct val="100000"/>
              </a:lnSpc>
              <a:spcBef>
                <a:spcPts val="0"/>
              </a:spcBef>
              <a:spcAft>
                <a:spcPts val="0"/>
              </a:spcAft>
              <a:buSzPts val="6100"/>
              <a:buNone/>
              <a:defRPr sz="6100"/>
            </a:lvl7pPr>
            <a:lvl8pPr lvl="7" algn="l">
              <a:lnSpc>
                <a:spcPct val="100000"/>
              </a:lnSpc>
              <a:spcBef>
                <a:spcPts val="0"/>
              </a:spcBef>
              <a:spcAft>
                <a:spcPts val="0"/>
              </a:spcAft>
              <a:buSzPts val="6100"/>
              <a:buNone/>
              <a:defRPr sz="6100"/>
            </a:lvl8pPr>
            <a:lvl9pPr lvl="8" algn="l">
              <a:lnSpc>
                <a:spcPct val="100000"/>
              </a:lnSpc>
              <a:spcBef>
                <a:spcPts val="0"/>
              </a:spcBef>
              <a:spcAft>
                <a:spcPts val="0"/>
              </a:spcAft>
              <a:buSzPts val="6100"/>
              <a:buNone/>
              <a:defRPr sz="6100"/>
            </a:lvl9pPr>
          </a:lstStyle>
          <a:p>
            <a:endParaRPr/>
          </a:p>
        </p:txBody>
      </p:sp>
      <p:sp>
        <p:nvSpPr>
          <p:cNvPr id="34" name="Google Shape;34;p8"/>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5346000" y="-184"/>
            <a:ext cx="5346000" cy="7560000"/>
          </a:xfrm>
          <a:prstGeom prst="rect">
            <a:avLst/>
          </a:prstGeom>
          <a:solidFill>
            <a:schemeClr val="lt2"/>
          </a:solidFill>
          <a:ln>
            <a:noFill/>
          </a:ln>
        </p:spPr>
        <p:txBody>
          <a:bodyPr spcFirstLastPara="1" wrap="square" lIns="116050" tIns="116050" rIns="116050" bIns="11605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310447" y="1812541"/>
            <a:ext cx="4730100" cy="2178600"/>
          </a:xfrm>
          <a:prstGeom prst="rect">
            <a:avLst/>
          </a:prstGeom>
          <a:noFill/>
          <a:ln>
            <a:noFill/>
          </a:ln>
        </p:spPr>
        <p:txBody>
          <a:bodyPr spcFirstLastPara="1" wrap="square" lIns="116050" tIns="116050" rIns="116050" bIns="116050" anchor="b" anchorCtr="0">
            <a:noAutofit/>
          </a:bodyPr>
          <a:lstStyle>
            <a:lvl1pPr lvl="0" algn="ctr">
              <a:lnSpc>
                <a:spcPct val="100000"/>
              </a:lnSpc>
              <a:spcBef>
                <a:spcPts val="0"/>
              </a:spcBef>
              <a:spcAft>
                <a:spcPts val="0"/>
              </a:spcAft>
              <a:buSzPts val="5300"/>
              <a:buNone/>
              <a:defRPr sz="5300"/>
            </a:lvl1pPr>
            <a:lvl2pPr lvl="1" algn="ctr">
              <a:lnSpc>
                <a:spcPct val="100000"/>
              </a:lnSpc>
              <a:spcBef>
                <a:spcPts val="0"/>
              </a:spcBef>
              <a:spcAft>
                <a:spcPts val="0"/>
              </a:spcAft>
              <a:buSzPts val="5300"/>
              <a:buNone/>
              <a:defRPr sz="5300"/>
            </a:lvl2pPr>
            <a:lvl3pPr lvl="2" algn="ctr">
              <a:lnSpc>
                <a:spcPct val="100000"/>
              </a:lnSpc>
              <a:spcBef>
                <a:spcPts val="0"/>
              </a:spcBef>
              <a:spcAft>
                <a:spcPts val="0"/>
              </a:spcAft>
              <a:buSzPts val="5300"/>
              <a:buNone/>
              <a:defRPr sz="5300"/>
            </a:lvl3pPr>
            <a:lvl4pPr lvl="3" algn="ctr">
              <a:lnSpc>
                <a:spcPct val="100000"/>
              </a:lnSpc>
              <a:spcBef>
                <a:spcPts val="0"/>
              </a:spcBef>
              <a:spcAft>
                <a:spcPts val="0"/>
              </a:spcAft>
              <a:buSzPts val="5300"/>
              <a:buNone/>
              <a:defRPr sz="5300"/>
            </a:lvl4pPr>
            <a:lvl5pPr lvl="4" algn="ctr">
              <a:lnSpc>
                <a:spcPct val="100000"/>
              </a:lnSpc>
              <a:spcBef>
                <a:spcPts val="0"/>
              </a:spcBef>
              <a:spcAft>
                <a:spcPts val="0"/>
              </a:spcAft>
              <a:buSzPts val="5300"/>
              <a:buNone/>
              <a:defRPr sz="5300"/>
            </a:lvl5pPr>
            <a:lvl6pPr lvl="5" algn="ctr">
              <a:lnSpc>
                <a:spcPct val="100000"/>
              </a:lnSpc>
              <a:spcBef>
                <a:spcPts val="0"/>
              </a:spcBef>
              <a:spcAft>
                <a:spcPts val="0"/>
              </a:spcAft>
              <a:buSzPts val="5300"/>
              <a:buNone/>
              <a:defRPr sz="5300"/>
            </a:lvl6pPr>
            <a:lvl7pPr lvl="6" algn="ctr">
              <a:lnSpc>
                <a:spcPct val="100000"/>
              </a:lnSpc>
              <a:spcBef>
                <a:spcPts val="0"/>
              </a:spcBef>
              <a:spcAft>
                <a:spcPts val="0"/>
              </a:spcAft>
              <a:buSzPts val="5300"/>
              <a:buNone/>
              <a:defRPr sz="5300"/>
            </a:lvl7pPr>
            <a:lvl8pPr lvl="7" algn="ctr">
              <a:lnSpc>
                <a:spcPct val="100000"/>
              </a:lnSpc>
              <a:spcBef>
                <a:spcPts val="0"/>
              </a:spcBef>
              <a:spcAft>
                <a:spcPts val="0"/>
              </a:spcAft>
              <a:buSzPts val="5300"/>
              <a:buNone/>
              <a:defRPr sz="5300"/>
            </a:lvl8pPr>
            <a:lvl9pPr lvl="8" algn="ctr">
              <a:lnSpc>
                <a:spcPct val="100000"/>
              </a:lnSpc>
              <a:spcBef>
                <a:spcPts val="0"/>
              </a:spcBef>
              <a:spcAft>
                <a:spcPts val="0"/>
              </a:spcAft>
              <a:buSzPts val="5300"/>
              <a:buNone/>
              <a:defRPr sz="5300"/>
            </a:lvl9pPr>
          </a:lstStyle>
          <a:p>
            <a:endParaRPr/>
          </a:p>
        </p:txBody>
      </p:sp>
      <p:sp>
        <p:nvSpPr>
          <p:cNvPr id="38" name="Google Shape;38;p9"/>
          <p:cNvSpPr txBox="1">
            <a:spLocks noGrp="1"/>
          </p:cNvSpPr>
          <p:nvPr>
            <p:ph type="subTitle" idx="1"/>
          </p:nvPr>
        </p:nvSpPr>
        <p:spPr>
          <a:xfrm>
            <a:off x="310447" y="4120005"/>
            <a:ext cx="4730100" cy="1815300"/>
          </a:xfrm>
          <a:prstGeom prst="rect">
            <a:avLst/>
          </a:prstGeom>
          <a:noFill/>
          <a:ln>
            <a:noFill/>
          </a:ln>
        </p:spPr>
        <p:txBody>
          <a:bodyPr spcFirstLastPara="1" wrap="square" lIns="116050" tIns="116050" rIns="116050" bIns="116050" anchor="t" anchorCtr="0">
            <a:no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a:endParaRPr/>
          </a:p>
        </p:txBody>
      </p:sp>
      <p:sp>
        <p:nvSpPr>
          <p:cNvPr id="39" name="Google Shape;39;p9"/>
          <p:cNvSpPr txBox="1">
            <a:spLocks noGrp="1"/>
          </p:cNvSpPr>
          <p:nvPr>
            <p:ph type="body" idx="2"/>
          </p:nvPr>
        </p:nvSpPr>
        <p:spPr>
          <a:xfrm>
            <a:off x="5775715" y="1064257"/>
            <a:ext cx="4486500" cy="5431200"/>
          </a:xfrm>
          <a:prstGeom prst="rect">
            <a:avLst/>
          </a:prstGeom>
          <a:noFill/>
          <a:ln>
            <a:noFill/>
          </a:ln>
        </p:spPr>
        <p:txBody>
          <a:bodyPr spcFirstLastPara="1" wrap="square" lIns="116050" tIns="116050" rIns="116050" bIns="116050" anchor="ctr" anchorCtr="0">
            <a:noAutofit/>
          </a:bodyPr>
          <a:lstStyle>
            <a:lvl1pPr marL="457200" lvl="0" indent="-374650" algn="l">
              <a:lnSpc>
                <a:spcPct val="115000"/>
              </a:lnSpc>
              <a:spcBef>
                <a:spcPts val="0"/>
              </a:spcBef>
              <a:spcAft>
                <a:spcPts val="0"/>
              </a:spcAft>
              <a:buSzPts val="2300"/>
              <a:buChar char="●"/>
              <a:defRPr/>
            </a:lvl1pPr>
            <a:lvl2pPr marL="914400" lvl="1" indent="-342900" algn="l">
              <a:lnSpc>
                <a:spcPct val="115000"/>
              </a:lnSpc>
              <a:spcBef>
                <a:spcPts val="2000"/>
              </a:spcBef>
              <a:spcAft>
                <a:spcPts val="0"/>
              </a:spcAft>
              <a:buSzPts val="1800"/>
              <a:buChar char="○"/>
              <a:defRPr/>
            </a:lvl2pPr>
            <a:lvl3pPr marL="1371600" lvl="2" indent="-342900" algn="l">
              <a:lnSpc>
                <a:spcPct val="115000"/>
              </a:lnSpc>
              <a:spcBef>
                <a:spcPts val="2000"/>
              </a:spcBef>
              <a:spcAft>
                <a:spcPts val="0"/>
              </a:spcAft>
              <a:buSzPts val="1800"/>
              <a:buChar char="■"/>
              <a:defRPr/>
            </a:lvl3pPr>
            <a:lvl4pPr marL="1828800" lvl="3" indent="-342900" algn="l">
              <a:lnSpc>
                <a:spcPct val="115000"/>
              </a:lnSpc>
              <a:spcBef>
                <a:spcPts val="2000"/>
              </a:spcBef>
              <a:spcAft>
                <a:spcPts val="0"/>
              </a:spcAft>
              <a:buSzPts val="1800"/>
              <a:buChar char="●"/>
              <a:defRPr/>
            </a:lvl4pPr>
            <a:lvl5pPr marL="2286000" lvl="4" indent="-342900" algn="l">
              <a:lnSpc>
                <a:spcPct val="115000"/>
              </a:lnSpc>
              <a:spcBef>
                <a:spcPts val="2000"/>
              </a:spcBef>
              <a:spcAft>
                <a:spcPts val="0"/>
              </a:spcAft>
              <a:buSzPts val="1800"/>
              <a:buChar char="○"/>
              <a:defRPr/>
            </a:lvl5pPr>
            <a:lvl6pPr marL="2743200" lvl="5" indent="-342900" algn="l">
              <a:lnSpc>
                <a:spcPct val="115000"/>
              </a:lnSpc>
              <a:spcBef>
                <a:spcPts val="2000"/>
              </a:spcBef>
              <a:spcAft>
                <a:spcPts val="0"/>
              </a:spcAft>
              <a:buSzPts val="1800"/>
              <a:buChar char="■"/>
              <a:defRPr/>
            </a:lvl6pPr>
            <a:lvl7pPr marL="3200400" lvl="6" indent="-342900" algn="l">
              <a:lnSpc>
                <a:spcPct val="115000"/>
              </a:lnSpc>
              <a:spcBef>
                <a:spcPts val="2000"/>
              </a:spcBef>
              <a:spcAft>
                <a:spcPts val="0"/>
              </a:spcAft>
              <a:buSzPts val="1800"/>
              <a:buChar char="●"/>
              <a:defRPr/>
            </a:lvl7pPr>
            <a:lvl8pPr marL="3657600" lvl="7" indent="-342900" algn="l">
              <a:lnSpc>
                <a:spcPct val="115000"/>
              </a:lnSpc>
              <a:spcBef>
                <a:spcPts val="2000"/>
              </a:spcBef>
              <a:spcAft>
                <a:spcPts val="0"/>
              </a:spcAft>
              <a:buSzPts val="1800"/>
              <a:buChar char="○"/>
              <a:defRPr/>
            </a:lvl8pPr>
            <a:lvl9pPr marL="4114800" lvl="8" indent="-342900" algn="l">
              <a:lnSpc>
                <a:spcPct val="115000"/>
              </a:lnSpc>
              <a:spcBef>
                <a:spcPts val="2000"/>
              </a:spcBef>
              <a:spcAft>
                <a:spcPts val="2000"/>
              </a:spcAft>
              <a:buSzPts val="1800"/>
              <a:buChar char="■"/>
              <a:defRPr/>
            </a:lvl9pPr>
          </a:lstStyle>
          <a:p>
            <a:endParaRPr/>
          </a:p>
        </p:txBody>
      </p:sp>
      <p:sp>
        <p:nvSpPr>
          <p:cNvPr id="40" name="Google Shape;40;p9"/>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64468" y="6218168"/>
            <a:ext cx="7014300" cy="889500"/>
          </a:xfrm>
          <a:prstGeom prst="rect">
            <a:avLst/>
          </a:prstGeom>
          <a:noFill/>
          <a:ln>
            <a:noFill/>
          </a:ln>
        </p:spPr>
        <p:txBody>
          <a:bodyPr spcFirstLastPara="1" wrap="square" lIns="116050" tIns="116050" rIns="116050" bIns="116050" anchor="ctr" anchorCtr="0">
            <a:noAutofit/>
          </a:bodyPr>
          <a:lstStyle>
            <a:lvl1pPr marL="457200" lvl="0" indent="-228600" algn="l">
              <a:lnSpc>
                <a:spcPct val="100000"/>
              </a:lnSpc>
              <a:spcBef>
                <a:spcPts val="0"/>
              </a:spcBef>
              <a:spcAft>
                <a:spcPts val="0"/>
              </a:spcAft>
              <a:buSzPts val="2300"/>
              <a:buNone/>
              <a:defRPr/>
            </a:lvl1pPr>
          </a:lstStyle>
          <a:p>
            <a:endParaRPr/>
          </a:p>
        </p:txBody>
      </p:sp>
      <p:sp>
        <p:nvSpPr>
          <p:cNvPr id="43" name="Google Shape;43;p10"/>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Autofit/>
          </a:bodyPr>
          <a:lstStyle>
            <a:lvl1pPr marR="0" lvl="0"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64468" y="1693927"/>
            <a:ext cx="9963000" cy="5021400"/>
          </a:xfrm>
          <a:prstGeom prst="rect">
            <a:avLst/>
          </a:prstGeom>
          <a:noFill/>
          <a:ln>
            <a:noFill/>
          </a:ln>
        </p:spPr>
        <p:txBody>
          <a:bodyPr spcFirstLastPara="1" wrap="square" lIns="116050" tIns="116050" rIns="116050" bIns="116050" anchor="t" anchorCtr="0">
            <a:noAutofit/>
          </a:bodyPr>
          <a:lstStyle>
            <a:lvl1pPr marL="457200" marR="0" lvl="0" indent="-374650" algn="l" rtl="0">
              <a:lnSpc>
                <a:spcPct val="115000"/>
              </a:lnSpc>
              <a:spcBef>
                <a:spcPts val="0"/>
              </a:spcBef>
              <a:spcAft>
                <a:spcPts val="0"/>
              </a:spcAft>
              <a:buClr>
                <a:schemeClr val="dk2"/>
              </a:buClr>
              <a:buSzPts val="2300"/>
              <a:buFont typeface="Arial"/>
              <a:buChar char="●"/>
              <a:defRPr sz="2300" b="0" i="0" u="none" strike="noStrike" cap="none">
                <a:solidFill>
                  <a:schemeClr val="dk2"/>
                </a:solidFill>
                <a:latin typeface="Arial"/>
                <a:ea typeface="Arial"/>
                <a:cs typeface="Arial"/>
                <a:sym typeface="Arial"/>
              </a:defRPr>
            </a:lvl1pPr>
            <a:lvl2pPr marL="914400" marR="0" lvl="1"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L="1828800" marR="0" lvl="3"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L="2286000" marR="0" lvl="4"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5pPr>
            <a:lvl6pPr marL="2743200" marR="0" lvl="5"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6pPr>
            <a:lvl7pPr marL="3200400" marR="0" lvl="6"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7pPr>
            <a:lvl8pPr marL="3657600" marR="0" lvl="7"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8pPr>
            <a:lvl9pPr marL="4114800" marR="0" lvl="8" indent="-342900" algn="l" rtl="0">
              <a:lnSpc>
                <a:spcPct val="115000"/>
              </a:lnSpc>
              <a:spcBef>
                <a:spcPts val="2000"/>
              </a:spcBef>
              <a:spcAft>
                <a:spcPts val="2000"/>
              </a:spcAft>
              <a:buClr>
                <a:schemeClr val="dk2"/>
              </a:buClr>
              <a:buSzPts val="1800"/>
              <a:buFont typeface="Arial"/>
              <a:buChar char="■"/>
              <a:defRPr sz="18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591" y="302737"/>
            <a:ext cx="9622632" cy="1259946"/>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534591" y="1763925"/>
            <a:ext cx="9622632" cy="49890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534591" y="7006699"/>
            <a:ext cx="2494756" cy="402483"/>
          </a:xfrm>
          <a:prstGeom prst="rect">
            <a:avLst/>
          </a:prstGeom>
        </p:spPr>
        <p:txBody>
          <a:bodyPr vert="horz" lIns="91440" tIns="45720" rIns="91440" bIns="45720" rtlCol="0" anchor="ctr"/>
          <a:lstStyle>
            <a:lvl1pPr algn="l">
              <a:defRPr sz="1323">
                <a:solidFill>
                  <a:schemeClr val="tx1">
                    <a:tint val="75000"/>
                  </a:schemeClr>
                </a:solidFill>
              </a:defRPr>
            </a:lvl1pPr>
          </a:lstStyle>
          <a:p>
            <a:pPr defTabSz="1007943">
              <a:buClrTx/>
            </a:pPr>
            <a:fld id="{2FC2EF50-8452-49BC-9272-C3C6129B475A}" type="datetimeFigureOut">
              <a:rPr lang="en-GB" kern="1200" smtClean="0">
                <a:solidFill>
                  <a:prstClr val="black">
                    <a:tint val="75000"/>
                  </a:prstClr>
                </a:solidFill>
                <a:latin typeface="Calibri"/>
                <a:ea typeface="+mn-ea"/>
                <a:cs typeface="+mn-cs"/>
              </a:rPr>
              <a:pPr defTabSz="1007943">
                <a:buClrTx/>
              </a:pPr>
              <a:t>12/03/2020</a:t>
            </a:fld>
            <a:endParaRPr lang="en-GB"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653036" y="7006699"/>
            <a:ext cx="3385741"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pPr defTabSz="1007943">
              <a:buClrTx/>
            </a:pPr>
            <a:endParaRPr lang="en-GB"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7662466" y="7006699"/>
            <a:ext cx="2494756" cy="402483"/>
          </a:xfrm>
          <a:prstGeom prst="rect">
            <a:avLst/>
          </a:prstGeom>
        </p:spPr>
        <p:txBody>
          <a:bodyPr vert="horz" lIns="91440" tIns="45720" rIns="91440" bIns="45720" rtlCol="0" anchor="ctr"/>
          <a:lstStyle>
            <a:lvl1pPr algn="r">
              <a:defRPr sz="1323">
                <a:solidFill>
                  <a:schemeClr val="tx1">
                    <a:tint val="75000"/>
                  </a:schemeClr>
                </a:solidFill>
              </a:defRPr>
            </a:lvl1pPr>
          </a:lstStyle>
          <a:p>
            <a:pPr defTabSz="1007943">
              <a:buClrTx/>
            </a:pPr>
            <a:fld id="{6FDC5449-BC23-4DB1-8C05-03699D3E7185}" type="slidenum">
              <a:rPr lang="en-GB" kern="1200" smtClean="0">
                <a:solidFill>
                  <a:prstClr val="black">
                    <a:tint val="75000"/>
                  </a:prstClr>
                </a:solidFill>
                <a:latin typeface="Calibri"/>
                <a:ea typeface="+mn-ea"/>
                <a:cs typeface="+mn-cs"/>
              </a:rPr>
              <a:pPr defTabSz="1007943">
                <a:buClrTx/>
              </a:pPr>
              <a:t>‹#›</a:t>
            </a:fld>
            <a:endParaRPr lang="en-GB" kern="120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168257905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1007943" rtl="0" eaLnBrk="1" latinLnBrk="0" hangingPunct="1">
        <a:spcBef>
          <a:spcPct val="0"/>
        </a:spcBef>
        <a:buNone/>
        <a:defRPr sz="4850" kern="1200">
          <a:solidFill>
            <a:schemeClr val="tx1"/>
          </a:solidFill>
          <a:latin typeface="+mj-lt"/>
          <a:ea typeface="+mj-ea"/>
          <a:cs typeface="+mj-cs"/>
        </a:defRPr>
      </a:lvl1pPr>
    </p:titleStyle>
    <p:bodyStyle>
      <a:lvl1pPr marL="377979" indent="-377979" algn="l" defTabSz="1007943" rtl="0" eaLnBrk="1" latinLnBrk="0" hangingPunct="1">
        <a:spcBef>
          <a:spcPct val="20000"/>
        </a:spcBef>
        <a:buFont typeface="Arial" panose="020B0604020202020204" pitchFamily="34" charset="0"/>
        <a:buChar char="•"/>
        <a:defRPr sz="3527" kern="1200">
          <a:solidFill>
            <a:schemeClr val="tx1"/>
          </a:solidFill>
          <a:latin typeface="+mn-lt"/>
          <a:ea typeface="+mn-ea"/>
          <a:cs typeface="+mn-cs"/>
        </a:defRPr>
      </a:lvl1pPr>
      <a:lvl2pPr marL="818954" indent="-314982" algn="l" defTabSz="1007943" rtl="0" eaLnBrk="1" latinLnBrk="0" hangingPunct="1">
        <a:spcBef>
          <a:spcPct val="20000"/>
        </a:spcBef>
        <a:buFont typeface="Arial" panose="020B0604020202020204" pitchFamily="34" charset="0"/>
        <a:buChar char="–"/>
        <a:defRPr sz="3086" kern="1200">
          <a:solidFill>
            <a:schemeClr val="tx1"/>
          </a:solidFill>
          <a:latin typeface="+mn-lt"/>
          <a:ea typeface="+mn-ea"/>
          <a:cs typeface="+mn-cs"/>
        </a:defRPr>
      </a:lvl2pPr>
      <a:lvl3pPr marL="1259929" indent="-251986" algn="l" defTabSz="1007943" rtl="0" eaLnBrk="1" latinLnBrk="0" hangingPunct="1">
        <a:spcBef>
          <a:spcPct val="20000"/>
        </a:spcBef>
        <a:buFont typeface="Arial" panose="020B0604020202020204" pitchFamily="34" charset="0"/>
        <a:buChar char="•"/>
        <a:defRPr sz="2646" kern="1200">
          <a:solidFill>
            <a:schemeClr val="tx1"/>
          </a:solidFill>
          <a:latin typeface="+mn-lt"/>
          <a:ea typeface="+mn-ea"/>
          <a:cs typeface="+mn-cs"/>
        </a:defRPr>
      </a:lvl3pPr>
      <a:lvl4pPr marL="1763900" indent="-251986" algn="l" defTabSz="1007943" rtl="0" eaLnBrk="1" latinLnBrk="0" hangingPunct="1">
        <a:spcBef>
          <a:spcPct val="20000"/>
        </a:spcBef>
        <a:buFont typeface="Arial" panose="020B0604020202020204" pitchFamily="34" charset="0"/>
        <a:buChar char="–"/>
        <a:defRPr sz="2205" kern="1200">
          <a:solidFill>
            <a:schemeClr val="tx1"/>
          </a:solidFill>
          <a:latin typeface="+mn-lt"/>
          <a:ea typeface="+mn-ea"/>
          <a:cs typeface="+mn-cs"/>
        </a:defRPr>
      </a:lvl4pPr>
      <a:lvl5pPr marL="2267872" indent="-251986" algn="l" defTabSz="1007943" rtl="0" eaLnBrk="1" latinLnBrk="0" hangingPunct="1">
        <a:spcBef>
          <a:spcPct val="20000"/>
        </a:spcBef>
        <a:buFont typeface="Arial" panose="020B0604020202020204" pitchFamily="34" charset="0"/>
        <a:buChar char="»"/>
        <a:defRPr sz="2205" kern="1200">
          <a:solidFill>
            <a:schemeClr val="tx1"/>
          </a:solidFill>
          <a:latin typeface="+mn-lt"/>
          <a:ea typeface="+mn-ea"/>
          <a:cs typeface="+mn-cs"/>
        </a:defRPr>
      </a:lvl5pPr>
      <a:lvl6pPr marL="2771844" indent="-251986" algn="l" defTabSz="1007943" rtl="0" eaLnBrk="1" latinLnBrk="0" hangingPunct="1">
        <a:spcBef>
          <a:spcPct val="20000"/>
        </a:spcBef>
        <a:buFont typeface="Arial" panose="020B0604020202020204" pitchFamily="34" charset="0"/>
        <a:buChar char="•"/>
        <a:defRPr sz="2205" kern="1200">
          <a:solidFill>
            <a:schemeClr val="tx1"/>
          </a:solidFill>
          <a:latin typeface="+mn-lt"/>
          <a:ea typeface="+mn-ea"/>
          <a:cs typeface="+mn-cs"/>
        </a:defRPr>
      </a:lvl6pPr>
      <a:lvl7pPr marL="3275815" indent="-251986" algn="l" defTabSz="1007943" rtl="0" eaLnBrk="1" latinLnBrk="0" hangingPunct="1">
        <a:spcBef>
          <a:spcPct val="20000"/>
        </a:spcBef>
        <a:buFont typeface="Arial" panose="020B0604020202020204" pitchFamily="34" charset="0"/>
        <a:buChar char="•"/>
        <a:defRPr sz="2205" kern="1200">
          <a:solidFill>
            <a:schemeClr val="tx1"/>
          </a:solidFill>
          <a:latin typeface="+mn-lt"/>
          <a:ea typeface="+mn-ea"/>
          <a:cs typeface="+mn-cs"/>
        </a:defRPr>
      </a:lvl7pPr>
      <a:lvl8pPr marL="3779787" indent="-251986" algn="l" defTabSz="1007943" rtl="0" eaLnBrk="1" latinLnBrk="0" hangingPunct="1">
        <a:spcBef>
          <a:spcPct val="20000"/>
        </a:spcBef>
        <a:buFont typeface="Arial" panose="020B0604020202020204" pitchFamily="34" charset="0"/>
        <a:buChar char="•"/>
        <a:defRPr sz="2205" kern="1200">
          <a:solidFill>
            <a:schemeClr val="tx1"/>
          </a:solidFill>
          <a:latin typeface="+mn-lt"/>
          <a:ea typeface="+mn-ea"/>
          <a:cs typeface="+mn-cs"/>
        </a:defRPr>
      </a:lvl8pPr>
      <a:lvl9pPr marL="4283758" indent="-251986" algn="l" defTabSz="1007943" rtl="0" eaLnBrk="1" latinLnBrk="0" hangingPunct="1">
        <a:spcBef>
          <a:spcPct val="20000"/>
        </a:spcBef>
        <a:buFont typeface="Arial" panose="020B0604020202020204" pitchFamily="34" charset="0"/>
        <a:buChar char="•"/>
        <a:defRPr sz="2205"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1.jp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jpg"/></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1.jpg"/></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www.fawcettsociety.org.uk/close-gender-pay-gap" TargetMode="Externa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1.jpg"/></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hyperlink" Target="https://www.theguardian.com/inequality/2017/oct/11/uk-no-further-forward-on-tackling-gender-inequality-eu-league-table-shows" TargetMode="External"/><Relationship Id="rId2" Type="http://schemas.openxmlformats.org/officeDocument/2006/relationships/hyperlink" Target="https://www.makers.com/blog/21-facts-you-never-knew-about-international-gender-inequality" TargetMode="External"/><Relationship Id="rId1" Type="http://schemas.openxmlformats.org/officeDocument/2006/relationships/slideLayout" Target="../slideLayouts/slideLayout14.xml"/><Relationship Id="rId4" Type="http://schemas.openxmlformats.org/officeDocument/2006/relationships/image" Target="../media/image1.jpg"/></Relationships>
</file>

<file path=ppt/slides/_rels/slide2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hyperlink" Target="https://www.fawcettsociety.org.uk/close-gender-pay-gap" TargetMode="External"/><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55" name="Google Shape;55;p13"/>
          <p:cNvSpPr/>
          <p:nvPr/>
        </p:nvSpPr>
        <p:spPr>
          <a:xfrm rot="10800000" flipH="1">
            <a:off x="428825" y="1016575"/>
            <a:ext cx="98154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98278"/>
              </a:solidFill>
            </a:endParaRPr>
          </a:p>
        </p:txBody>
      </p:sp>
      <p:sp>
        <p:nvSpPr>
          <p:cNvPr id="56" name="Google Shape;56;p13"/>
          <p:cNvSpPr/>
          <p:nvPr/>
        </p:nvSpPr>
        <p:spPr>
          <a:xfrm rot="10800000" flipH="1">
            <a:off x="428825" y="7112575"/>
            <a:ext cx="98154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98278"/>
              </a:solidFill>
            </a:endParaRPr>
          </a:p>
        </p:txBody>
      </p:sp>
      <p:sp>
        <p:nvSpPr>
          <p:cNvPr id="57" name="Google Shape;57;p13"/>
          <p:cNvSpPr txBox="1"/>
          <p:nvPr/>
        </p:nvSpPr>
        <p:spPr>
          <a:xfrm>
            <a:off x="4010375" y="3458700"/>
            <a:ext cx="2652300" cy="64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3000" i="1">
                <a:solidFill>
                  <a:schemeClr val="dk2"/>
                </a:solidFill>
                <a:latin typeface="Raleway"/>
                <a:ea typeface="Raleway"/>
                <a:cs typeface="Raleway"/>
                <a:sym typeface="Raleway"/>
              </a:rPr>
              <a:t>MENTAL MAP</a:t>
            </a:r>
            <a:endParaRPr sz="3000" i="1">
              <a:solidFill>
                <a:schemeClr val="dk2"/>
              </a:solidFill>
              <a:latin typeface="Raleway"/>
              <a:ea typeface="Raleway"/>
              <a:cs typeface="Raleway"/>
              <a:sym typeface="Raleway"/>
            </a:endParaRPr>
          </a:p>
        </p:txBody>
      </p:sp>
      <p:sp>
        <p:nvSpPr>
          <p:cNvPr id="58" name="Google Shape;58;p13"/>
          <p:cNvSpPr txBox="1"/>
          <p:nvPr/>
        </p:nvSpPr>
        <p:spPr>
          <a:xfrm>
            <a:off x="5399625" y="371950"/>
            <a:ext cx="18681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a:solidFill>
                  <a:srgbClr val="595959"/>
                </a:solidFill>
                <a:latin typeface="Prompt"/>
                <a:ea typeface="Prompt"/>
                <a:cs typeface="Prompt"/>
                <a:sym typeface="Prompt"/>
              </a:rPr>
              <a:t>DIAGRAM</a:t>
            </a:r>
            <a:endParaRPr sz="2200" b="1">
              <a:solidFill>
                <a:srgbClr val="595959"/>
              </a:solidFill>
              <a:latin typeface="Prompt"/>
              <a:ea typeface="Prompt"/>
              <a:cs typeface="Prompt"/>
              <a:sym typeface="Prompt"/>
            </a:endParaRPr>
          </a:p>
        </p:txBody>
      </p:sp>
      <p:sp>
        <p:nvSpPr>
          <p:cNvPr id="59" name="Google Shape;59;p13"/>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it" b="1" dirty="0">
                <a:solidFill>
                  <a:srgbClr val="861533"/>
                </a:solidFill>
                <a:latin typeface="Prompt"/>
                <a:ea typeface="Prompt"/>
                <a:cs typeface="Prompt"/>
                <a:sym typeface="Prompt"/>
              </a:rPr>
              <a:t>// </a:t>
            </a:r>
            <a:r>
              <a:rPr lang="it" b="1" dirty="0" smtClean="0">
                <a:solidFill>
                  <a:srgbClr val="861533"/>
                </a:solidFill>
                <a:latin typeface="Prompt"/>
                <a:ea typeface="Prompt"/>
                <a:cs typeface="Prompt"/>
                <a:sym typeface="Prompt"/>
              </a:rPr>
              <a:t>GENDER </a:t>
            </a:r>
            <a:r>
              <a:rPr lang="it" b="1" dirty="0">
                <a:solidFill>
                  <a:srgbClr val="861533"/>
                </a:solidFill>
                <a:latin typeface="Prompt"/>
                <a:ea typeface="Prompt"/>
                <a:cs typeface="Prompt"/>
                <a:sym typeface="Prompt"/>
              </a:rPr>
              <a:t>//</a:t>
            </a:r>
            <a:endParaRPr dirty="0">
              <a:solidFill>
                <a:srgbClr val="861533"/>
              </a:solidFill>
            </a:endParaRPr>
          </a:p>
          <a:p>
            <a:pPr marL="0" lvl="0" indent="0" algn="l" rtl="0">
              <a:spcBef>
                <a:spcPts val="0"/>
              </a:spcBef>
              <a:spcAft>
                <a:spcPts val="0"/>
              </a:spcAft>
              <a:buClr>
                <a:schemeClr val="dk1"/>
              </a:buClr>
              <a:buSzPts val="1100"/>
              <a:buFont typeface="Arial"/>
              <a:buNone/>
            </a:pPr>
            <a:r>
              <a:rPr lang="it" b="1" dirty="0">
                <a:solidFill>
                  <a:srgbClr val="861533"/>
                </a:solidFill>
                <a:latin typeface="Prompt"/>
                <a:ea typeface="Prompt"/>
                <a:cs typeface="Prompt"/>
                <a:sym typeface="Prompt"/>
              </a:rPr>
              <a:t>Teaching Learning Unit</a:t>
            </a:r>
            <a:endParaRPr b="1" dirty="0">
              <a:solidFill>
                <a:srgbClr val="861533"/>
              </a:solidFill>
              <a:latin typeface="Prompt"/>
              <a:ea typeface="Prompt"/>
              <a:cs typeface="Prompt"/>
              <a:sym typeface="Prompt"/>
            </a:endParaRPr>
          </a:p>
        </p:txBody>
      </p:sp>
      <p:pic>
        <p:nvPicPr>
          <p:cNvPr id="60" name="Google Shape;60;p13"/>
          <p:cNvPicPr preferRelativeResize="0"/>
          <p:nvPr/>
        </p:nvPicPr>
        <p:blipFill>
          <a:blip r:embed="rId4">
            <a:alphaModFix/>
          </a:blip>
          <a:stretch>
            <a:fillRect/>
          </a:stretch>
        </p:blipFill>
        <p:spPr>
          <a:xfrm>
            <a:off x="9280750" y="6717473"/>
            <a:ext cx="955718" cy="334501"/>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45931" y="4366538"/>
            <a:ext cx="9071610" cy="2098429"/>
          </a:xfrm>
        </p:spPr>
        <p:txBody>
          <a:bodyPr/>
          <a:lstStyle/>
          <a:p>
            <a:pPr marL="566968" indent="-566968">
              <a:buFont typeface="+mj-lt"/>
              <a:buAutoNum type="arabicPeriod"/>
            </a:pPr>
            <a:r>
              <a:rPr lang="en-GB" dirty="0">
                <a:solidFill>
                  <a:srgbClr val="595959"/>
                </a:solidFill>
                <a:latin typeface="Raleway" panose="020B0604020202020204" charset="0"/>
              </a:rPr>
              <a:t>What do you think? </a:t>
            </a:r>
          </a:p>
          <a:p>
            <a:pPr marL="566968" indent="-566968">
              <a:buFont typeface="+mj-lt"/>
              <a:buAutoNum type="arabicPeriod"/>
            </a:pPr>
            <a:r>
              <a:rPr lang="en-GB" dirty="0">
                <a:solidFill>
                  <a:srgbClr val="595959"/>
                </a:solidFill>
                <a:latin typeface="Raleway" panose="020B0604020202020204" charset="0"/>
              </a:rPr>
              <a:t>Can you think of 3 examples where women are treated differently to men?</a:t>
            </a:r>
          </a:p>
          <a:p>
            <a:pPr marL="566968" indent="-566968">
              <a:buFont typeface="+mj-lt"/>
              <a:buAutoNum type="arabicPeriod"/>
            </a:pPr>
            <a:r>
              <a:rPr lang="en-GB" dirty="0">
                <a:solidFill>
                  <a:srgbClr val="595959"/>
                </a:solidFill>
                <a:latin typeface="Raleway" panose="020B0604020202020204" charset="0"/>
              </a:rPr>
              <a:t>Does it matter if men and women are treated differently? </a:t>
            </a:r>
          </a:p>
        </p:txBody>
      </p:sp>
      <p:sp>
        <p:nvSpPr>
          <p:cNvPr id="6" name="Title 5"/>
          <p:cNvSpPr>
            <a:spLocks noGrp="1"/>
          </p:cNvSpPr>
          <p:nvPr>
            <p:ph type="title"/>
          </p:nvPr>
        </p:nvSpPr>
        <p:spPr>
          <a:xfrm>
            <a:off x="677958" y="2231334"/>
            <a:ext cx="9207556" cy="2066215"/>
          </a:xfrm>
          <a:prstGeom prst="rect">
            <a:avLst/>
          </a:prstGeom>
        </p:spPr>
        <p:txBody>
          <a:bodyPr wrap="square">
            <a:spAutoFit/>
          </a:bodyPr>
          <a:lstStyle/>
          <a:p>
            <a:pPr algn="ctr"/>
            <a:r>
              <a:rPr lang="en-GB" sz="3968" dirty="0" smtClean="0">
                <a:latin typeface="Raleway" panose="020B0604020202020204" charset="0"/>
              </a:rPr>
              <a:t>"</a:t>
            </a:r>
            <a:r>
              <a:rPr lang="en-GB" sz="3968" dirty="0">
                <a:latin typeface="Raleway" panose="020B0604020202020204" charset="0"/>
              </a:rPr>
              <a:t>Haven't </a:t>
            </a:r>
            <a:r>
              <a:rPr lang="en-GB" sz="3968" dirty="0" smtClean="0">
                <a:latin typeface="Raleway" panose="020B0604020202020204" charset="0"/>
              </a:rPr>
              <a:t>women </a:t>
            </a:r>
            <a:r>
              <a:rPr lang="en-GB" sz="3968" dirty="0">
                <a:latin typeface="Raleway" panose="020B0604020202020204" charset="0"/>
              </a:rPr>
              <a:t>achieved equality now?“</a:t>
            </a:r>
            <a:br>
              <a:rPr lang="en-GB" sz="3968" dirty="0">
                <a:latin typeface="Raleway" panose="020B0604020202020204" charset="0"/>
              </a:rPr>
            </a:br>
            <a:r>
              <a:rPr lang="en-GB" sz="3968" dirty="0">
                <a:latin typeface="Raleway" panose="020B0604020202020204" charset="0"/>
              </a:rPr>
              <a:t>Think-Pair-Share </a:t>
            </a:r>
          </a:p>
        </p:txBody>
      </p:sp>
      <p:sp>
        <p:nvSpPr>
          <p:cNvPr id="3" name="TextBox 2"/>
          <p:cNvSpPr txBox="1"/>
          <p:nvPr/>
        </p:nvSpPr>
        <p:spPr>
          <a:xfrm>
            <a:off x="1007856" y="1474490"/>
            <a:ext cx="8547759" cy="707886"/>
          </a:xfrm>
          <a:prstGeom prst="rect">
            <a:avLst/>
          </a:prstGeom>
          <a:noFill/>
        </p:spPr>
        <p:txBody>
          <a:bodyPr wrap="square" rtlCol="0">
            <a:spAutoFit/>
          </a:bodyPr>
          <a:lstStyle/>
          <a:p>
            <a:pPr algn="ctr"/>
            <a:r>
              <a:rPr lang="en-GB" sz="4000" b="1" dirty="0" smtClean="0">
                <a:solidFill>
                  <a:srgbClr val="595959"/>
                </a:solidFill>
                <a:latin typeface="Raleway" panose="020B0604020202020204" charset="0"/>
              </a:rPr>
              <a:t>Activity One: Let’s Get Engaged</a:t>
            </a:r>
            <a:endParaRPr lang="en-GB" sz="4000" b="1" dirty="0">
              <a:solidFill>
                <a:srgbClr val="595959"/>
              </a:solidFill>
              <a:latin typeface="Raleway" panose="020B0604020202020204" charset="0"/>
            </a:endParaRPr>
          </a:p>
        </p:txBody>
      </p:sp>
      <p:grpSp>
        <p:nvGrpSpPr>
          <p:cNvPr id="11" name="Group 10"/>
          <p:cNvGrpSpPr/>
          <p:nvPr/>
        </p:nvGrpSpPr>
        <p:grpSpPr>
          <a:xfrm>
            <a:off x="364325" y="290950"/>
            <a:ext cx="9872150" cy="776917"/>
            <a:chOff x="364325" y="290950"/>
            <a:chExt cx="9872150" cy="776917"/>
          </a:xfrm>
        </p:grpSpPr>
        <p:pic>
          <p:nvPicPr>
            <p:cNvPr id="12"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984110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40566" y="4743538"/>
            <a:ext cx="8810679" cy="1007957"/>
          </a:xfrm>
          <a:prstGeom prst="rect">
            <a:avLst/>
          </a:prstGeom>
          <a:solidFill>
            <a:srgbClr val="FFABAB"/>
          </a:solidFill>
          <a:ln>
            <a:solidFill>
              <a:srgbClr val="FFA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i="1" dirty="0">
                <a:solidFill>
                  <a:srgbClr val="595959"/>
                </a:solidFill>
                <a:latin typeface="Raleway" panose="020B0604020202020204" charset="0"/>
              </a:rPr>
              <a:t>In most countries, women only earn between 60 and 75% of men’s wages - for the same work</a:t>
            </a:r>
          </a:p>
        </p:txBody>
      </p:sp>
      <p:sp>
        <p:nvSpPr>
          <p:cNvPr id="7" name="Rectangle 6"/>
          <p:cNvSpPr/>
          <p:nvPr/>
        </p:nvSpPr>
        <p:spPr>
          <a:xfrm>
            <a:off x="1337444" y="5968662"/>
            <a:ext cx="8016924" cy="1270008"/>
          </a:xfrm>
          <a:prstGeom prst="rect">
            <a:avLst/>
          </a:prstGeom>
          <a:solidFill>
            <a:srgbClr val="FFABAB"/>
          </a:solidFill>
          <a:ln>
            <a:solidFill>
              <a:srgbClr val="FFA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a:solidFill>
                  <a:srgbClr val="595959"/>
                </a:solidFill>
                <a:latin typeface="Raleway" panose="020B0604020202020204" charset="0"/>
              </a:rPr>
              <a:t>British government data showed 74% of firms pay higher rates to their male staff, in other words men typically earn over 8% more per hour than women</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0093" y="1225730"/>
            <a:ext cx="3041760" cy="3325843"/>
          </a:xfrm>
          <a:prstGeom prst="rect">
            <a:avLst/>
          </a:prstGeom>
        </p:spPr>
      </p:pic>
      <p:grpSp>
        <p:nvGrpSpPr>
          <p:cNvPr id="13" name="Group 12"/>
          <p:cNvGrpSpPr/>
          <p:nvPr/>
        </p:nvGrpSpPr>
        <p:grpSpPr>
          <a:xfrm>
            <a:off x="364325" y="290950"/>
            <a:ext cx="9872150" cy="776917"/>
            <a:chOff x="364325" y="290950"/>
            <a:chExt cx="9872150" cy="776917"/>
          </a:xfrm>
        </p:grpSpPr>
        <p:pic>
          <p:nvPicPr>
            <p:cNvPr id="14"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5"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7"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370191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274" y="1298928"/>
            <a:ext cx="8101263" cy="1259946"/>
          </a:xfrm>
        </p:spPr>
        <p:txBody>
          <a:bodyPr>
            <a:noAutofit/>
          </a:bodyPr>
          <a:lstStyle/>
          <a:p>
            <a:pPr algn="ctr"/>
            <a:r>
              <a:rPr lang="en-GB" sz="4000" b="1" dirty="0">
                <a:solidFill>
                  <a:srgbClr val="595959"/>
                </a:solidFill>
                <a:latin typeface="Raleway" panose="020B0604020202020204" charset="0"/>
              </a:rPr>
              <a:t>Equality in the British </a:t>
            </a:r>
            <a:r>
              <a:rPr lang="en-GB" sz="4000" b="1" dirty="0" smtClean="0">
                <a:solidFill>
                  <a:srgbClr val="595959"/>
                </a:solidFill>
                <a:latin typeface="Raleway" panose="020B0604020202020204" charset="0"/>
              </a:rPr>
              <a:t>Workplace </a:t>
            </a:r>
            <a:r>
              <a:rPr lang="en-GB" sz="4000" b="1" dirty="0">
                <a:solidFill>
                  <a:srgbClr val="595959"/>
                </a:solidFill>
                <a:latin typeface="Raleway" panose="020B0604020202020204" charset="0"/>
              </a:rPr>
              <a:t>in the 21</a:t>
            </a:r>
            <a:r>
              <a:rPr lang="en-GB" sz="4000" b="1" baseline="30000" dirty="0">
                <a:solidFill>
                  <a:srgbClr val="595959"/>
                </a:solidFill>
                <a:latin typeface="Raleway" panose="020B0604020202020204" charset="0"/>
              </a:rPr>
              <a:t>st</a:t>
            </a:r>
            <a:r>
              <a:rPr lang="en-GB" sz="4000" b="1" dirty="0">
                <a:solidFill>
                  <a:srgbClr val="595959"/>
                </a:solidFill>
                <a:latin typeface="Raleway" panose="020B0604020202020204" charset="0"/>
              </a:rPr>
              <a:t> </a:t>
            </a:r>
            <a:r>
              <a:rPr lang="en-GB" sz="4000" b="1" dirty="0" smtClean="0">
                <a:solidFill>
                  <a:srgbClr val="595959"/>
                </a:solidFill>
                <a:latin typeface="Raleway" panose="020B0604020202020204" charset="0"/>
              </a:rPr>
              <a:t>Century </a:t>
            </a:r>
            <a:endParaRPr lang="en-GB" sz="4000" b="1" dirty="0">
              <a:solidFill>
                <a:srgbClr val="595959"/>
              </a:solidFill>
              <a:latin typeface="Raleway" panose="020B0604020202020204" charset="0"/>
            </a:endParaRPr>
          </a:p>
        </p:txBody>
      </p:sp>
      <p:sp>
        <p:nvSpPr>
          <p:cNvPr id="5" name="Rectangle 4"/>
          <p:cNvSpPr/>
          <p:nvPr/>
        </p:nvSpPr>
        <p:spPr>
          <a:xfrm>
            <a:off x="5309937" y="3012210"/>
            <a:ext cx="4496606" cy="1200329"/>
          </a:xfrm>
          <a:prstGeom prst="rect">
            <a:avLst/>
          </a:prstGeom>
          <a:solidFill>
            <a:schemeClr val="accent5">
              <a:lumMod val="20000"/>
              <a:lumOff val="80000"/>
            </a:schemeClr>
          </a:solidFill>
          <a:ln>
            <a:solidFill>
              <a:schemeClr val="accent5">
                <a:lumMod val="20000"/>
                <a:lumOff val="80000"/>
              </a:schemeClr>
            </a:solidFill>
          </a:ln>
        </p:spPr>
        <p:txBody>
          <a:bodyPr wrap="square">
            <a:spAutoFit/>
          </a:bodyPr>
          <a:lstStyle/>
          <a:p>
            <a:pPr algn="ctr"/>
            <a:r>
              <a:rPr lang="en-GB" sz="1800" dirty="0">
                <a:latin typeface="Raleway" panose="020B0604020202020204" charset="0"/>
              </a:rPr>
              <a:t> Women account for only 7% of board chairs and 6% of chief executives in the largest companies in the EU. Photograph: Julian Smith/AAP</a:t>
            </a:r>
          </a:p>
        </p:txBody>
      </p:sp>
      <p:sp>
        <p:nvSpPr>
          <p:cNvPr id="3" name="Oval 2"/>
          <p:cNvSpPr/>
          <p:nvPr/>
        </p:nvSpPr>
        <p:spPr>
          <a:xfrm>
            <a:off x="6123402" y="4345473"/>
            <a:ext cx="2857517" cy="2857517"/>
          </a:xfrm>
          <a:prstGeom prst="ellipse">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tx1"/>
                </a:solidFill>
                <a:latin typeface="Raleway" panose="020B0604020202020204" charset="0"/>
              </a:rPr>
              <a:t>Here is one example of a difference in </a:t>
            </a:r>
            <a:br>
              <a:rPr lang="en-GB" sz="2000" dirty="0">
                <a:solidFill>
                  <a:schemeClr val="tx1"/>
                </a:solidFill>
                <a:latin typeface="Raleway" panose="020B0604020202020204" charset="0"/>
              </a:rPr>
            </a:br>
            <a:r>
              <a:rPr lang="en-GB" sz="2000" dirty="0">
                <a:solidFill>
                  <a:schemeClr val="tx1"/>
                </a:solidFill>
                <a:latin typeface="Raleway" panose="020B0604020202020204" charset="0"/>
              </a:rPr>
              <a:t>the sexes experiences in the British workplace</a:t>
            </a: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24161" r="10625"/>
          <a:stretch/>
        </p:blipFill>
        <p:spPr>
          <a:xfrm>
            <a:off x="823964" y="2899015"/>
            <a:ext cx="4206901" cy="4303975"/>
          </a:xfrm>
          <a:prstGeom prst="rect">
            <a:avLst/>
          </a:prstGeom>
        </p:spPr>
      </p:pic>
      <p:grpSp>
        <p:nvGrpSpPr>
          <p:cNvPr id="13" name="Group 12"/>
          <p:cNvGrpSpPr/>
          <p:nvPr/>
        </p:nvGrpSpPr>
        <p:grpSpPr>
          <a:xfrm>
            <a:off x="364325" y="290950"/>
            <a:ext cx="9872150" cy="776917"/>
            <a:chOff x="364325" y="290950"/>
            <a:chExt cx="9872150" cy="776917"/>
          </a:xfrm>
        </p:grpSpPr>
        <p:pic>
          <p:nvPicPr>
            <p:cNvPr id="14"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5"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7"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5631223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7752" y="1276915"/>
            <a:ext cx="8096299" cy="1428759"/>
          </a:xfrm>
          <a:solidFill>
            <a:srgbClr val="FFABAB"/>
          </a:solidFill>
        </p:spPr>
        <p:txBody>
          <a:bodyPr>
            <a:noAutofit/>
          </a:bodyPr>
          <a:lstStyle/>
          <a:p>
            <a:pPr algn="ctr"/>
            <a:r>
              <a:rPr lang="en-GB" sz="4000" b="1" dirty="0">
                <a:solidFill>
                  <a:srgbClr val="595959"/>
                </a:solidFill>
                <a:latin typeface="Raleway" panose="020B0604020202020204" charset="0"/>
              </a:rPr>
              <a:t>The gender pay gap is an issue for women all around the world </a:t>
            </a:r>
          </a:p>
        </p:txBody>
      </p:sp>
      <p:sp>
        <p:nvSpPr>
          <p:cNvPr id="3" name="Content Placeholder 2"/>
          <p:cNvSpPr>
            <a:spLocks noGrp="1"/>
          </p:cNvSpPr>
          <p:nvPr>
            <p:ph idx="1"/>
          </p:nvPr>
        </p:nvSpPr>
        <p:spPr>
          <a:xfrm>
            <a:off x="1053925" y="2705674"/>
            <a:ext cx="8583955" cy="4683154"/>
          </a:xfrm>
        </p:spPr>
        <p:txBody>
          <a:bodyPr>
            <a:normAutofit/>
          </a:bodyPr>
          <a:lstStyle/>
          <a:p>
            <a:r>
              <a:rPr lang="en-GB" dirty="0">
                <a:solidFill>
                  <a:srgbClr val="595959"/>
                </a:solidFill>
                <a:latin typeface="Raleway" panose="020B0604020202020204" charset="0"/>
              </a:rPr>
              <a:t>The gender pay gap knows no borders, so whether you’re a farmer in Kenya or an actress in Hollywood, it’s likely you’ll only be paid two-thirds as much as your male counterpart.</a:t>
            </a:r>
          </a:p>
          <a:p>
            <a:r>
              <a:rPr lang="en-GB" dirty="0">
                <a:solidFill>
                  <a:srgbClr val="595959"/>
                </a:solidFill>
                <a:latin typeface="Raleway" panose="020B0604020202020204" charset="0"/>
              </a:rPr>
              <a:t>In a powerful open letter, actress Jennifer Lawrence opened up about why – despite her privilege – being paid far less than her male co-stars is not simply a ‘first world problem.’ In many industries and different cultures around the world there is still a belief that men should get more pay than women and that women should expect less. </a:t>
            </a:r>
          </a:p>
          <a:p>
            <a:endParaRPr lang="en-GB" dirty="0">
              <a:solidFill>
                <a:srgbClr val="595959"/>
              </a:solidFill>
              <a:latin typeface="Raleway" panose="020B0604020202020204" charset="0"/>
            </a:endParaRPr>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35405042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5025" y="1193551"/>
            <a:ext cx="8255050" cy="933432"/>
          </a:xfrm>
          <a:noFill/>
          <a:ln>
            <a:noFill/>
          </a:ln>
        </p:spPr>
        <p:txBody>
          <a:bodyPr>
            <a:normAutofit fontScale="90000"/>
          </a:bodyPr>
          <a:lstStyle/>
          <a:p>
            <a:r>
              <a:rPr lang="en-GB" sz="3527" b="1" dirty="0">
                <a:solidFill>
                  <a:srgbClr val="595959"/>
                </a:solidFill>
                <a:latin typeface="Raleway" panose="020B0604020202020204" charset="0"/>
              </a:rPr>
              <a:t>Activity  Two Inequality </a:t>
            </a:r>
            <a:r>
              <a:rPr lang="en-GB" sz="3527" b="1" dirty="0" smtClean="0">
                <a:solidFill>
                  <a:srgbClr val="595959"/>
                </a:solidFill>
                <a:latin typeface="Raleway" panose="020B0604020202020204" charset="0"/>
              </a:rPr>
              <a:t>Statements- </a:t>
            </a:r>
            <a:r>
              <a:rPr lang="en-GB" sz="3527" b="1" dirty="0">
                <a:solidFill>
                  <a:srgbClr val="595959"/>
                </a:solidFill>
                <a:latin typeface="Raleway" panose="020B0604020202020204" charset="0"/>
              </a:rPr>
              <a:t>Which are true or false ? </a:t>
            </a:r>
          </a:p>
        </p:txBody>
      </p:sp>
      <p:sp>
        <p:nvSpPr>
          <p:cNvPr id="3" name="Rectangle 2"/>
          <p:cNvSpPr/>
          <p:nvPr/>
        </p:nvSpPr>
        <p:spPr>
          <a:xfrm>
            <a:off x="653231" y="2177426"/>
            <a:ext cx="5039783" cy="1008353"/>
          </a:xfrm>
          <a:prstGeom prst="rect">
            <a:avLst/>
          </a:prstGeom>
          <a:solidFill>
            <a:schemeClr val="accent2"/>
          </a:solidFill>
        </p:spPr>
        <p:txBody>
          <a:bodyPr>
            <a:spAutoFit/>
          </a:bodyPr>
          <a:lstStyle/>
          <a:p>
            <a:pPr marL="377979" indent="-377979" defTabSz="1007943">
              <a:buClrTx/>
              <a:buFontTx/>
              <a:buAutoNum type="arabicPeriod"/>
            </a:pPr>
            <a:r>
              <a:rPr lang="en-GB" sz="1984" kern="1200" dirty="0">
                <a:solidFill>
                  <a:prstClr val="black"/>
                </a:solidFill>
                <a:latin typeface="Calibri"/>
                <a:ea typeface="+mn-ea"/>
                <a:cs typeface="+mn-cs"/>
              </a:rPr>
              <a:t>In 2015 there were only 21 female heads of state in the entire world.    </a:t>
            </a:r>
          </a:p>
          <a:p>
            <a:pPr defTabSz="1007943">
              <a:buClrTx/>
            </a:pPr>
            <a:r>
              <a:rPr lang="en-GB" sz="1984" kern="1200" dirty="0">
                <a:solidFill>
                  <a:prstClr val="black"/>
                </a:solidFill>
                <a:latin typeface="Calibri"/>
                <a:ea typeface="+mn-ea"/>
                <a:cs typeface="+mn-cs"/>
              </a:rPr>
              <a:t>  </a:t>
            </a:r>
            <a:r>
              <a:rPr lang="en-GB" sz="1984" b="1" kern="1200" dirty="0">
                <a:solidFill>
                  <a:prstClr val="black"/>
                </a:solidFill>
                <a:latin typeface="Calibri"/>
                <a:ea typeface="+mn-ea"/>
                <a:cs typeface="+mn-cs"/>
              </a:rPr>
              <a:t>True </a:t>
            </a:r>
          </a:p>
        </p:txBody>
      </p:sp>
      <p:sp>
        <p:nvSpPr>
          <p:cNvPr id="6" name="Rectangle 5"/>
          <p:cNvSpPr/>
          <p:nvPr/>
        </p:nvSpPr>
        <p:spPr>
          <a:xfrm>
            <a:off x="4479305" y="3256618"/>
            <a:ext cx="5635659" cy="1008353"/>
          </a:xfrm>
          <a:prstGeom prst="rect">
            <a:avLst/>
          </a:prstGeom>
          <a:solidFill>
            <a:schemeClr val="accent3"/>
          </a:solidFill>
        </p:spPr>
        <p:txBody>
          <a:bodyPr wrap="square">
            <a:spAutoFit/>
          </a:bodyPr>
          <a:lstStyle/>
          <a:p>
            <a:pPr defTabSz="1007943">
              <a:buClrTx/>
            </a:pPr>
            <a:r>
              <a:rPr lang="en-GB" sz="1984" kern="1200" dirty="0">
                <a:solidFill>
                  <a:prstClr val="black"/>
                </a:solidFill>
                <a:latin typeface="Calibri"/>
                <a:ea typeface="+mn-ea"/>
                <a:cs typeface="+mn-cs"/>
              </a:rPr>
              <a:t>2. In 2015 in the UK election there was an increase in the number of female MPs to 44%.   </a:t>
            </a:r>
          </a:p>
          <a:p>
            <a:pPr defTabSz="1007943">
              <a:buClrTx/>
            </a:pPr>
            <a:r>
              <a:rPr lang="en-GB" sz="1984" kern="1200" dirty="0">
                <a:solidFill>
                  <a:prstClr val="black"/>
                </a:solidFill>
                <a:latin typeface="Calibri"/>
                <a:ea typeface="+mn-ea"/>
                <a:cs typeface="+mn-cs"/>
              </a:rPr>
              <a:t> </a:t>
            </a:r>
            <a:r>
              <a:rPr lang="en-GB" sz="1984" b="1" kern="1200" dirty="0">
                <a:solidFill>
                  <a:prstClr val="black"/>
                </a:solidFill>
                <a:latin typeface="Calibri"/>
                <a:ea typeface="+mn-ea"/>
                <a:cs typeface="+mn-cs"/>
              </a:rPr>
              <a:t>False – It’s 29% </a:t>
            </a:r>
          </a:p>
        </p:txBody>
      </p:sp>
      <p:sp>
        <p:nvSpPr>
          <p:cNvPr id="7" name="Rectangle 6"/>
          <p:cNvSpPr/>
          <p:nvPr/>
        </p:nvSpPr>
        <p:spPr>
          <a:xfrm>
            <a:off x="653231" y="4367473"/>
            <a:ext cx="4034246" cy="1313693"/>
          </a:xfrm>
          <a:prstGeom prst="rect">
            <a:avLst/>
          </a:prstGeom>
          <a:solidFill>
            <a:schemeClr val="accent4">
              <a:lumMod val="60000"/>
              <a:lumOff val="40000"/>
            </a:schemeClr>
          </a:solidFill>
        </p:spPr>
        <p:txBody>
          <a:bodyPr wrap="square">
            <a:spAutoFit/>
          </a:bodyPr>
          <a:lstStyle/>
          <a:p>
            <a:pPr defTabSz="1007943">
              <a:buClrTx/>
            </a:pPr>
            <a:r>
              <a:rPr lang="en-GB" sz="1984" kern="1200" dirty="0">
                <a:solidFill>
                  <a:prstClr val="black"/>
                </a:solidFill>
                <a:latin typeface="Calibri"/>
                <a:ea typeface="+mn-ea"/>
                <a:cs typeface="+mn-cs"/>
              </a:rPr>
              <a:t>3. In the UK women make up 51% of the population but only 25% of judges.     </a:t>
            </a:r>
          </a:p>
          <a:p>
            <a:pPr defTabSz="1007943">
              <a:buClrTx/>
            </a:pPr>
            <a:r>
              <a:rPr lang="en-GB" sz="1984" b="1" kern="1200" dirty="0">
                <a:solidFill>
                  <a:prstClr val="black"/>
                </a:solidFill>
                <a:latin typeface="Calibri"/>
                <a:ea typeface="+mn-ea"/>
                <a:cs typeface="+mn-cs"/>
              </a:rPr>
              <a:t>True </a:t>
            </a:r>
            <a:r>
              <a:rPr lang="en-GB" sz="1984" kern="1200" dirty="0">
                <a:solidFill>
                  <a:prstClr val="black"/>
                </a:solidFill>
                <a:latin typeface="Calibri"/>
                <a:ea typeface="+mn-ea"/>
                <a:cs typeface="+mn-cs"/>
              </a:rPr>
              <a:t> </a:t>
            </a:r>
          </a:p>
        </p:txBody>
      </p:sp>
      <p:sp>
        <p:nvSpPr>
          <p:cNvPr id="8" name="Rectangle 7"/>
          <p:cNvSpPr/>
          <p:nvPr/>
        </p:nvSpPr>
        <p:spPr>
          <a:xfrm>
            <a:off x="4949029" y="4677192"/>
            <a:ext cx="4882152" cy="1313693"/>
          </a:xfrm>
          <a:prstGeom prst="rect">
            <a:avLst/>
          </a:prstGeom>
          <a:solidFill>
            <a:schemeClr val="accent6">
              <a:lumMod val="60000"/>
              <a:lumOff val="40000"/>
            </a:schemeClr>
          </a:solidFill>
        </p:spPr>
        <p:txBody>
          <a:bodyPr wrap="square">
            <a:spAutoFit/>
          </a:bodyPr>
          <a:lstStyle/>
          <a:p>
            <a:pPr defTabSz="1007943">
              <a:buClrTx/>
            </a:pPr>
            <a:r>
              <a:rPr lang="en-GB" sz="1984" kern="1200" dirty="0">
                <a:solidFill>
                  <a:prstClr val="black"/>
                </a:solidFill>
                <a:latin typeface="Calibri"/>
                <a:ea typeface="+mn-ea"/>
                <a:cs typeface="+mn-cs"/>
              </a:rPr>
              <a:t>4. Three-quarters of the people who've done minimum wage jobs in the last 10 years are women. </a:t>
            </a:r>
          </a:p>
          <a:p>
            <a:pPr defTabSz="1007943">
              <a:buClrTx/>
            </a:pPr>
            <a:r>
              <a:rPr lang="en-GB" sz="1984" b="1" kern="1200" dirty="0">
                <a:solidFill>
                  <a:prstClr val="black"/>
                </a:solidFill>
                <a:latin typeface="Calibri"/>
                <a:ea typeface="+mn-ea"/>
                <a:cs typeface="+mn-cs"/>
              </a:rPr>
              <a:t>True </a:t>
            </a:r>
          </a:p>
        </p:txBody>
      </p:sp>
      <p:sp>
        <p:nvSpPr>
          <p:cNvPr id="9" name="Rectangle 8"/>
          <p:cNvSpPr/>
          <p:nvPr/>
        </p:nvSpPr>
        <p:spPr>
          <a:xfrm>
            <a:off x="653231" y="5877539"/>
            <a:ext cx="4214325" cy="1008353"/>
          </a:xfrm>
          <a:prstGeom prst="rect">
            <a:avLst/>
          </a:prstGeom>
          <a:solidFill>
            <a:srgbClr val="FFC000"/>
          </a:solidFill>
        </p:spPr>
        <p:txBody>
          <a:bodyPr wrap="square">
            <a:spAutoFit/>
          </a:bodyPr>
          <a:lstStyle/>
          <a:p>
            <a:pPr defTabSz="1007943">
              <a:buClrTx/>
            </a:pPr>
            <a:r>
              <a:rPr lang="en-GB" sz="1984" kern="1200" dirty="0">
                <a:solidFill>
                  <a:prstClr val="black"/>
                </a:solidFill>
                <a:latin typeface="Calibri"/>
                <a:ea typeface="+mn-ea"/>
                <a:cs typeface="+mn-cs"/>
              </a:rPr>
              <a:t>5. Working women earn 92p for every pound a man earns.</a:t>
            </a:r>
          </a:p>
          <a:p>
            <a:pPr defTabSz="1007943">
              <a:buClrTx/>
            </a:pPr>
            <a:r>
              <a:rPr lang="en-GB" sz="1984" b="1" kern="1200" dirty="0">
                <a:solidFill>
                  <a:prstClr val="black"/>
                </a:solidFill>
                <a:latin typeface="Calibri"/>
                <a:ea typeface="+mn-ea"/>
                <a:cs typeface="+mn-cs"/>
              </a:rPr>
              <a:t>False – It’s 81% </a:t>
            </a:r>
          </a:p>
        </p:txBody>
      </p:sp>
      <p:sp>
        <p:nvSpPr>
          <p:cNvPr id="10" name="Rectangle 9"/>
          <p:cNvSpPr/>
          <p:nvPr/>
        </p:nvSpPr>
        <p:spPr>
          <a:xfrm>
            <a:off x="5693014" y="6102990"/>
            <a:ext cx="4421950" cy="1313693"/>
          </a:xfrm>
          <a:prstGeom prst="rect">
            <a:avLst/>
          </a:prstGeom>
          <a:solidFill>
            <a:schemeClr val="tx2">
              <a:lumMod val="40000"/>
              <a:lumOff val="60000"/>
            </a:schemeClr>
          </a:solidFill>
        </p:spPr>
        <p:txBody>
          <a:bodyPr wrap="square">
            <a:spAutoFit/>
          </a:bodyPr>
          <a:lstStyle/>
          <a:p>
            <a:pPr defTabSz="1007943">
              <a:buClrTx/>
              <a:defRPr/>
            </a:pPr>
            <a:r>
              <a:rPr lang="en-GB" sz="1984" kern="1200" dirty="0">
                <a:solidFill>
                  <a:prstClr val="black"/>
                </a:solidFill>
                <a:latin typeface="Calibri"/>
                <a:ea typeface="+mn-ea"/>
                <a:cs typeface="+mn-cs"/>
              </a:rPr>
              <a:t>6. At the current rate  of age increase it will be 20 years before that gap eventually closes.  </a:t>
            </a:r>
          </a:p>
          <a:p>
            <a:pPr defTabSz="1007943">
              <a:buClrTx/>
              <a:defRPr/>
            </a:pPr>
            <a:r>
              <a:rPr lang="en-GB" sz="1984" b="1" kern="1200" dirty="0">
                <a:solidFill>
                  <a:prstClr val="black"/>
                </a:solidFill>
                <a:latin typeface="Calibri"/>
                <a:ea typeface="+mn-ea"/>
                <a:cs typeface="+mn-cs"/>
              </a:rPr>
              <a:t>False it will take 70 years </a:t>
            </a:r>
          </a:p>
        </p:txBody>
      </p:sp>
      <p:grpSp>
        <p:nvGrpSpPr>
          <p:cNvPr id="16" name="Group 15"/>
          <p:cNvGrpSpPr/>
          <p:nvPr/>
        </p:nvGrpSpPr>
        <p:grpSpPr>
          <a:xfrm>
            <a:off x="364325" y="290950"/>
            <a:ext cx="9872150" cy="776917"/>
            <a:chOff x="364325" y="290950"/>
            <a:chExt cx="9872150" cy="776917"/>
          </a:xfrm>
        </p:grpSpPr>
        <p:pic>
          <p:nvPicPr>
            <p:cNvPr id="17"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8"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20"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4155311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1000"/>
                                        <p:tgtEl>
                                          <p:spTgt spid="7">
                                            <p:txEl>
                                              <p:pRg st="1" end="1"/>
                                            </p:txEl>
                                          </p:spTgt>
                                        </p:tgtEl>
                                      </p:cBhvr>
                                    </p:animEffect>
                                    <p:anim calcmode="lin" valueType="num">
                                      <p:cBhvr>
                                        <p:cTn id="22"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
                                            <p:txEl>
                                              <p:pRg st="1" end="1"/>
                                            </p:txEl>
                                          </p:spTgt>
                                        </p:tgtEl>
                                        <p:attrNameLst>
                                          <p:attrName>style.visibility</p:attrName>
                                        </p:attrNameLst>
                                      </p:cBhvr>
                                      <p:to>
                                        <p:strVal val="visible"/>
                                      </p:to>
                                    </p:set>
                                    <p:animEffect transition="in" filter="fade">
                                      <p:cBhvr>
                                        <p:cTn id="28" dur="1000"/>
                                        <p:tgtEl>
                                          <p:spTgt spid="8">
                                            <p:txEl>
                                              <p:pRg st="1" end="1"/>
                                            </p:txEl>
                                          </p:spTgt>
                                        </p:tgtEl>
                                      </p:cBhvr>
                                    </p:animEffect>
                                    <p:anim calcmode="lin" valueType="num">
                                      <p:cBhvr>
                                        <p:cTn id="29"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9">
                                            <p:txEl>
                                              <p:pRg st="1" end="1"/>
                                            </p:txEl>
                                          </p:spTgt>
                                        </p:tgtEl>
                                        <p:attrNameLst>
                                          <p:attrName>style.visibility</p:attrName>
                                        </p:attrNameLst>
                                      </p:cBhvr>
                                      <p:to>
                                        <p:strVal val="visible"/>
                                      </p:to>
                                    </p:set>
                                    <p:animEffect transition="in" filter="fade">
                                      <p:cBhvr>
                                        <p:cTn id="35" dur="1000"/>
                                        <p:tgtEl>
                                          <p:spTgt spid="9">
                                            <p:txEl>
                                              <p:pRg st="1" end="1"/>
                                            </p:txEl>
                                          </p:spTgt>
                                        </p:tgtEl>
                                      </p:cBhvr>
                                    </p:animEffect>
                                    <p:anim calcmode="lin" valueType="num">
                                      <p:cBhvr>
                                        <p:cTn id="36"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37"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0">
                                            <p:txEl>
                                              <p:pRg st="1" end="1"/>
                                            </p:txEl>
                                          </p:spTgt>
                                        </p:tgtEl>
                                        <p:attrNameLst>
                                          <p:attrName>style.visibility</p:attrName>
                                        </p:attrNameLst>
                                      </p:cBhvr>
                                      <p:to>
                                        <p:strVal val="visible"/>
                                      </p:to>
                                    </p:set>
                                    <p:animEffect transition="in" filter="fade">
                                      <p:cBhvr>
                                        <p:cTn id="42" dur="1000"/>
                                        <p:tgtEl>
                                          <p:spTgt spid="10">
                                            <p:txEl>
                                              <p:pRg st="1" end="1"/>
                                            </p:txEl>
                                          </p:spTgt>
                                        </p:tgtEl>
                                      </p:cBhvr>
                                    </p:animEffect>
                                    <p:anim calcmode="lin" valueType="num">
                                      <p:cBhvr>
                                        <p:cTn id="43" dur="10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44" dur="1000" fill="hold"/>
                                        <p:tgtEl>
                                          <p:spTgt spid="10">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1502" y="1300214"/>
            <a:ext cx="9060208" cy="1190632"/>
          </a:xfrm>
          <a:solidFill>
            <a:schemeClr val="accent2">
              <a:lumMod val="40000"/>
              <a:lumOff val="60000"/>
            </a:schemeClr>
          </a:solidFill>
        </p:spPr>
        <p:txBody>
          <a:bodyPr>
            <a:noAutofit/>
          </a:bodyPr>
          <a:lstStyle/>
          <a:p>
            <a:r>
              <a:rPr lang="en-GB" sz="3968" b="1" dirty="0">
                <a:solidFill>
                  <a:srgbClr val="595959"/>
                </a:solidFill>
                <a:latin typeface="Raleway" panose="020B0604020202020204" charset="0"/>
              </a:rPr>
              <a:t>Work </a:t>
            </a:r>
            <a:r>
              <a:rPr lang="en-GB" sz="3968" b="1" dirty="0" smtClean="0">
                <a:solidFill>
                  <a:srgbClr val="595959"/>
                </a:solidFill>
                <a:latin typeface="Raleway" panose="020B0604020202020204" charset="0"/>
              </a:rPr>
              <a:t>Discrimination </a:t>
            </a:r>
            <a:r>
              <a:rPr lang="en-GB" sz="3968" b="1" dirty="0">
                <a:solidFill>
                  <a:srgbClr val="595959"/>
                </a:solidFill>
                <a:latin typeface="Raleway" panose="020B0604020202020204" charset="0"/>
              </a:rPr>
              <a:t>– </a:t>
            </a:r>
            <a:br>
              <a:rPr lang="en-GB" sz="3968" b="1" dirty="0">
                <a:solidFill>
                  <a:srgbClr val="595959"/>
                </a:solidFill>
                <a:latin typeface="Raleway" panose="020B0604020202020204" charset="0"/>
              </a:rPr>
            </a:br>
            <a:r>
              <a:rPr lang="en-GB" sz="3968" b="1" dirty="0">
                <a:solidFill>
                  <a:srgbClr val="595959"/>
                </a:solidFill>
                <a:latin typeface="Raleway" panose="020B0604020202020204" charset="0"/>
              </a:rPr>
              <a:t>What does this mean?  </a:t>
            </a:r>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970341" y="2723192"/>
            <a:ext cx="4762529" cy="4457430"/>
          </a:xfrm>
        </p:spPr>
      </p:pic>
      <p:grpSp>
        <p:nvGrpSpPr>
          <p:cNvPr id="11" name="Group 10"/>
          <p:cNvGrpSpPr/>
          <p:nvPr/>
        </p:nvGrpSpPr>
        <p:grpSpPr>
          <a:xfrm>
            <a:off x="364325" y="290950"/>
            <a:ext cx="9872150" cy="776917"/>
            <a:chOff x="364325" y="290950"/>
            <a:chExt cx="9872150" cy="776917"/>
          </a:xfrm>
        </p:grpSpPr>
        <p:pic>
          <p:nvPicPr>
            <p:cNvPr id="12"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3951608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591" y="1156039"/>
            <a:ext cx="9622632" cy="1259946"/>
          </a:xfrm>
        </p:spPr>
        <p:txBody>
          <a:bodyPr/>
          <a:lstStyle/>
          <a:p>
            <a:r>
              <a:rPr lang="en-GB" b="1" dirty="0">
                <a:solidFill>
                  <a:srgbClr val="595959"/>
                </a:solidFill>
                <a:latin typeface="Raleway" panose="020B0604020202020204" charset="0"/>
              </a:rPr>
              <a:t>What exactly is equal pay?  </a:t>
            </a:r>
          </a:p>
        </p:txBody>
      </p:sp>
      <p:sp>
        <p:nvSpPr>
          <p:cNvPr id="3" name="Content Placeholder 2"/>
          <p:cNvSpPr>
            <a:spLocks noGrp="1"/>
          </p:cNvSpPr>
          <p:nvPr>
            <p:ph idx="1"/>
          </p:nvPr>
        </p:nvSpPr>
        <p:spPr>
          <a:xfrm>
            <a:off x="534591" y="2415985"/>
            <a:ext cx="9622632" cy="4989036"/>
          </a:xfrm>
        </p:spPr>
        <p:txBody>
          <a:bodyPr>
            <a:normAutofit/>
          </a:bodyPr>
          <a:lstStyle/>
          <a:p>
            <a:r>
              <a:rPr lang="en-GB" sz="3000" dirty="0">
                <a:solidFill>
                  <a:srgbClr val="595959"/>
                </a:solidFill>
                <a:latin typeface="Raleway" panose="020B0604020202020204" charset="0"/>
              </a:rPr>
              <a:t>It can be hard to work this out as its not always obvious. </a:t>
            </a:r>
          </a:p>
          <a:p>
            <a:r>
              <a:rPr lang="en-GB" sz="3000" dirty="0">
                <a:solidFill>
                  <a:srgbClr val="595959"/>
                </a:solidFill>
                <a:latin typeface="Raleway" panose="020B0604020202020204" charset="0"/>
              </a:rPr>
              <a:t>People should be paid the same if they do the same job. </a:t>
            </a:r>
            <a:r>
              <a:rPr lang="en-GB" sz="3000" b="1" dirty="0">
                <a:solidFill>
                  <a:srgbClr val="595959"/>
                </a:solidFill>
                <a:latin typeface="Raleway" panose="020B0604020202020204" charset="0"/>
              </a:rPr>
              <a:t>That's equal pay and it’s the law</a:t>
            </a:r>
            <a:r>
              <a:rPr lang="en-GB" sz="3000" dirty="0">
                <a:solidFill>
                  <a:srgbClr val="595959"/>
                </a:solidFill>
                <a:latin typeface="Raleway" panose="020B0604020202020204" charset="0"/>
              </a:rPr>
              <a:t>.</a:t>
            </a:r>
          </a:p>
          <a:p>
            <a:pPr marL="0" indent="0">
              <a:buNone/>
            </a:pPr>
            <a:r>
              <a:rPr lang="en-GB" sz="3000" b="1" dirty="0">
                <a:solidFill>
                  <a:srgbClr val="595959"/>
                </a:solidFill>
                <a:latin typeface="Raleway" panose="020B0604020202020204" charset="0"/>
              </a:rPr>
              <a:t>What is the gender pay gap? </a:t>
            </a:r>
          </a:p>
          <a:p>
            <a:pPr marL="0" indent="0">
              <a:buNone/>
            </a:pPr>
            <a:r>
              <a:rPr lang="en-GB" sz="3000" dirty="0">
                <a:solidFill>
                  <a:srgbClr val="595959"/>
                </a:solidFill>
                <a:latin typeface="Raleway" panose="020B0604020202020204" charset="0"/>
              </a:rPr>
              <a:t>It's about the average pay across a company as a whole. Because men are more often in senior jobs than women, they tend to be better paid.</a:t>
            </a:r>
          </a:p>
          <a:p>
            <a:pPr marL="0" indent="0">
              <a:buNone/>
            </a:pPr>
            <a:r>
              <a:rPr lang="en-GB" sz="3000" dirty="0">
                <a:solidFill>
                  <a:srgbClr val="595959"/>
                </a:solidFill>
                <a:latin typeface="Raleway" panose="020B0604020202020204" charset="0"/>
              </a:rPr>
              <a:t>It may not be right, but it’s legal.</a:t>
            </a:r>
          </a:p>
          <a:p>
            <a:endParaRPr lang="en-GB" dirty="0"/>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32022979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591" y="1058222"/>
            <a:ext cx="9622632" cy="1259946"/>
          </a:xfrm>
        </p:spPr>
        <p:txBody>
          <a:bodyPr>
            <a:normAutofit/>
          </a:bodyPr>
          <a:lstStyle/>
          <a:p>
            <a:r>
              <a:rPr lang="en-GB" sz="4000" b="1" dirty="0">
                <a:solidFill>
                  <a:srgbClr val="595959"/>
                </a:solidFill>
                <a:latin typeface="Raleway" panose="020B0604020202020204" charset="0"/>
              </a:rPr>
              <a:t>Activity 3  </a:t>
            </a:r>
          </a:p>
        </p:txBody>
      </p:sp>
      <p:sp>
        <p:nvSpPr>
          <p:cNvPr id="3" name="Content Placeholder 2"/>
          <p:cNvSpPr>
            <a:spLocks noGrp="1"/>
          </p:cNvSpPr>
          <p:nvPr>
            <p:ph idx="1"/>
          </p:nvPr>
        </p:nvSpPr>
        <p:spPr>
          <a:xfrm>
            <a:off x="534591" y="2271676"/>
            <a:ext cx="9622632" cy="4989036"/>
          </a:xfrm>
        </p:spPr>
        <p:txBody>
          <a:bodyPr>
            <a:normAutofit/>
          </a:bodyPr>
          <a:lstStyle/>
          <a:p>
            <a:r>
              <a:rPr lang="en-GB" sz="2800" dirty="0">
                <a:solidFill>
                  <a:srgbClr val="595959"/>
                </a:solidFill>
                <a:latin typeface="Raleway" panose="020B0604020202020204" charset="0"/>
              </a:rPr>
              <a:t>Read the information about the different pieces of government legislation that deals with equality in the workplace.</a:t>
            </a:r>
          </a:p>
          <a:p>
            <a:r>
              <a:rPr lang="en-GB" sz="2800" dirty="0">
                <a:solidFill>
                  <a:srgbClr val="595959"/>
                </a:solidFill>
                <a:latin typeface="Raleway" panose="020B0604020202020204" charset="0"/>
              </a:rPr>
              <a:t>Work in groups of 4, read each case study and decide if its illegal. How do these examples make you feel? </a:t>
            </a:r>
          </a:p>
          <a:p>
            <a:pPr marL="0" indent="0">
              <a:buNone/>
            </a:pPr>
            <a:r>
              <a:rPr lang="en-GB" sz="2800" b="1" dirty="0">
                <a:solidFill>
                  <a:srgbClr val="595959"/>
                </a:solidFill>
                <a:latin typeface="Raleway" panose="020B0604020202020204" charset="0"/>
              </a:rPr>
              <a:t>Activity Four Extension- Lets imagine…</a:t>
            </a:r>
          </a:p>
          <a:p>
            <a:pPr marL="0" indent="0">
              <a:buNone/>
            </a:pPr>
            <a:r>
              <a:rPr lang="en-GB" sz="2800" b="1" dirty="0">
                <a:solidFill>
                  <a:srgbClr val="595959"/>
                </a:solidFill>
                <a:latin typeface="Raleway" panose="020B0604020202020204" charset="0"/>
              </a:rPr>
              <a:t>How would I feel and what could I do ?</a:t>
            </a:r>
            <a:endParaRPr lang="en-GB" sz="2800" dirty="0">
              <a:solidFill>
                <a:srgbClr val="595959"/>
              </a:solidFill>
              <a:latin typeface="Raleway" panose="020B0604020202020204" charset="0"/>
            </a:endParaRPr>
          </a:p>
          <a:p>
            <a:pPr marL="0" indent="0">
              <a:buNone/>
            </a:pPr>
            <a:r>
              <a:rPr lang="en-GB" sz="2800" dirty="0">
                <a:solidFill>
                  <a:srgbClr val="595959"/>
                </a:solidFill>
                <a:latin typeface="Raleway" panose="020B0604020202020204" charset="0"/>
              </a:rPr>
              <a:t>In groups discuss the following situations and think about how it would make you feel and what you could do about the situation. What should they do</a:t>
            </a:r>
            <a:r>
              <a:rPr lang="en-GB" sz="2800" dirty="0" smtClean="0">
                <a:solidFill>
                  <a:srgbClr val="595959"/>
                </a:solidFill>
                <a:latin typeface="Raleway" panose="020B0604020202020204" charset="0"/>
              </a:rPr>
              <a:t>?</a:t>
            </a:r>
            <a:endParaRPr lang="en-GB" sz="2800" dirty="0">
              <a:solidFill>
                <a:srgbClr val="595959"/>
              </a:solidFill>
              <a:latin typeface="Raleway" panose="020B0604020202020204" charset="0"/>
            </a:endParaRPr>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0198396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2813074196"/>
              </p:ext>
            </p:extLst>
          </p:nvPr>
        </p:nvGraphicFramePr>
        <p:xfrm>
          <a:off x="864363" y="1412826"/>
          <a:ext cx="6065162" cy="5964623"/>
        </p:xfrm>
        <a:graphic>
          <a:graphicData uri="http://schemas.openxmlformats.org/drawingml/2006/table">
            <a:tbl>
              <a:tblPr firstRow="1" firstCol="1" bandRow="1">
                <a:tableStyleId>{22838BEF-8BB2-4498-84A7-C5851F593DF1}</a:tableStyleId>
              </a:tblPr>
              <a:tblGrid>
                <a:gridCol w="2132600">
                  <a:extLst>
                    <a:ext uri="{9D8B030D-6E8A-4147-A177-3AD203B41FA5}">
                      <a16:colId xmlns:a16="http://schemas.microsoft.com/office/drawing/2014/main" val="20000"/>
                    </a:ext>
                  </a:extLst>
                </a:gridCol>
                <a:gridCol w="1856608">
                  <a:extLst>
                    <a:ext uri="{9D8B030D-6E8A-4147-A177-3AD203B41FA5}">
                      <a16:colId xmlns:a16="http://schemas.microsoft.com/office/drawing/2014/main" val="20001"/>
                    </a:ext>
                  </a:extLst>
                </a:gridCol>
                <a:gridCol w="2075954">
                  <a:extLst>
                    <a:ext uri="{9D8B030D-6E8A-4147-A177-3AD203B41FA5}">
                      <a16:colId xmlns:a16="http://schemas.microsoft.com/office/drawing/2014/main" val="20002"/>
                    </a:ext>
                  </a:extLst>
                </a:gridCol>
              </a:tblGrid>
              <a:tr h="969464">
                <a:tc>
                  <a:txBody>
                    <a:bodyPr/>
                    <a:lstStyle/>
                    <a:p>
                      <a:pPr>
                        <a:lnSpc>
                          <a:spcPct val="115000"/>
                        </a:lnSpc>
                        <a:spcAft>
                          <a:spcPts val="0"/>
                        </a:spcAft>
                      </a:pPr>
                      <a:r>
                        <a:rPr lang="en-GB" sz="1800" dirty="0">
                          <a:effectLst/>
                          <a:latin typeface="Raleway" panose="020B0604020202020204" charset="0"/>
                        </a:rPr>
                        <a:t>Situation at work </a:t>
                      </a:r>
                      <a:endParaRPr lang="en-GB" sz="1800" dirty="0">
                        <a:solidFill>
                          <a:schemeClr val="tx1"/>
                        </a:solidFill>
                        <a:effectLst/>
                        <a:latin typeface="Raleway" panose="020B0604020202020204" charset="0"/>
                        <a:ea typeface="Calibri"/>
                        <a:cs typeface="Times New Roman"/>
                      </a:endParaRPr>
                    </a:p>
                  </a:txBody>
                  <a:tcPr marL="53802" marR="53802" marT="0" marB="0"/>
                </a:tc>
                <a:tc>
                  <a:txBody>
                    <a:bodyPr/>
                    <a:lstStyle/>
                    <a:p>
                      <a:pPr>
                        <a:lnSpc>
                          <a:spcPct val="115000"/>
                        </a:lnSpc>
                        <a:spcAft>
                          <a:spcPts val="0"/>
                        </a:spcAft>
                      </a:pPr>
                      <a:r>
                        <a:rPr lang="en-GB" sz="1800" dirty="0">
                          <a:effectLst/>
                          <a:latin typeface="Raleway" panose="020B0604020202020204" charset="0"/>
                        </a:rPr>
                        <a:t>Impact </a:t>
                      </a:r>
                    </a:p>
                    <a:p>
                      <a:pPr>
                        <a:lnSpc>
                          <a:spcPct val="115000"/>
                        </a:lnSpc>
                        <a:spcAft>
                          <a:spcPts val="0"/>
                        </a:spcAft>
                      </a:pPr>
                      <a:r>
                        <a:rPr lang="en-GB" sz="1800" dirty="0">
                          <a:effectLst/>
                          <a:latin typeface="Raleway" panose="020B0604020202020204" charset="0"/>
                        </a:rPr>
                        <a:t>How would it make you feel? </a:t>
                      </a:r>
                      <a:endParaRPr lang="en-GB" sz="1800" dirty="0">
                        <a:solidFill>
                          <a:schemeClr val="tx1"/>
                        </a:solidFill>
                        <a:effectLst/>
                        <a:latin typeface="Raleway" panose="020B0604020202020204" charset="0"/>
                        <a:ea typeface="Calibri"/>
                        <a:cs typeface="Times New Roman"/>
                      </a:endParaRPr>
                    </a:p>
                  </a:txBody>
                  <a:tcPr marL="53802" marR="53802" marT="0" marB="0"/>
                </a:tc>
                <a:tc>
                  <a:txBody>
                    <a:bodyPr/>
                    <a:lstStyle/>
                    <a:p>
                      <a:pPr>
                        <a:lnSpc>
                          <a:spcPct val="115000"/>
                        </a:lnSpc>
                        <a:spcAft>
                          <a:spcPts val="0"/>
                        </a:spcAft>
                      </a:pPr>
                      <a:r>
                        <a:rPr lang="en-GB" sz="1800" dirty="0">
                          <a:effectLst/>
                          <a:latin typeface="Raleway" panose="020B0604020202020204" charset="0"/>
                        </a:rPr>
                        <a:t>Possible actions </a:t>
                      </a:r>
                      <a:endParaRPr lang="en-GB" sz="1800" dirty="0">
                        <a:solidFill>
                          <a:schemeClr val="tx1"/>
                        </a:solidFill>
                        <a:effectLst/>
                        <a:latin typeface="Raleway" panose="020B0604020202020204" charset="0"/>
                        <a:ea typeface="Calibri"/>
                        <a:cs typeface="Times New Roman"/>
                      </a:endParaRPr>
                    </a:p>
                  </a:txBody>
                  <a:tcPr marL="53802" marR="53802" marT="0" marB="0"/>
                </a:tc>
                <a:extLst>
                  <a:ext uri="{0D108BD9-81ED-4DB2-BD59-A6C34878D82A}">
                    <a16:rowId xmlns:a16="http://schemas.microsoft.com/office/drawing/2014/main" val="10000"/>
                  </a:ext>
                </a:extLst>
              </a:tr>
              <a:tr h="969464">
                <a:tc>
                  <a:txBody>
                    <a:bodyPr/>
                    <a:lstStyle/>
                    <a:p>
                      <a:pPr marL="0" lvl="0" indent="0">
                        <a:lnSpc>
                          <a:spcPct val="115000"/>
                        </a:lnSpc>
                        <a:spcAft>
                          <a:spcPts val="0"/>
                        </a:spcAft>
                        <a:buFont typeface="+mj-lt"/>
                        <a:buNone/>
                      </a:pPr>
                      <a:r>
                        <a:rPr lang="en-GB" sz="1800" b="0" dirty="0">
                          <a:effectLst/>
                          <a:latin typeface="Raleway" panose="020B0604020202020204" charset="0"/>
                        </a:rPr>
                        <a:t>1.Lack of promotion.</a:t>
                      </a:r>
                      <a:endParaRPr lang="en-GB" sz="1800" b="0" dirty="0">
                        <a:solidFill>
                          <a:schemeClr val="tx1"/>
                        </a:solidFill>
                        <a:effectLst/>
                        <a:latin typeface="Raleway" panose="020B0604020202020204" charset="0"/>
                        <a:ea typeface="Calibri"/>
                        <a:cs typeface="Times New Roman"/>
                      </a:endParaRPr>
                    </a:p>
                  </a:txBody>
                  <a:tcPr marL="53802" marR="53802" marT="0" marB="0"/>
                </a:tc>
                <a:tc>
                  <a:txBody>
                    <a:bodyPr/>
                    <a:lstStyle/>
                    <a:p>
                      <a:pPr>
                        <a:lnSpc>
                          <a:spcPct val="115000"/>
                        </a:lnSpc>
                        <a:spcAft>
                          <a:spcPts val="0"/>
                        </a:spcAft>
                      </a:pPr>
                      <a:r>
                        <a:rPr lang="en-GB" sz="1800" dirty="0">
                          <a:effectLst/>
                        </a:rPr>
                        <a:t> </a:t>
                      </a:r>
                    </a:p>
                    <a:p>
                      <a:pPr>
                        <a:lnSpc>
                          <a:spcPct val="115000"/>
                        </a:lnSpc>
                        <a:spcAft>
                          <a:spcPts val="0"/>
                        </a:spcAft>
                      </a:pPr>
                      <a:r>
                        <a:rPr lang="en-GB" sz="1800" dirty="0">
                          <a:effectLst/>
                        </a:rPr>
                        <a:t> </a:t>
                      </a:r>
                    </a:p>
                    <a:p>
                      <a:pPr>
                        <a:lnSpc>
                          <a:spcPct val="115000"/>
                        </a:lnSpc>
                        <a:spcAft>
                          <a:spcPts val="0"/>
                        </a:spcAft>
                      </a:pPr>
                      <a:endParaRPr lang="en-GB" sz="1800" dirty="0">
                        <a:solidFill>
                          <a:schemeClr val="tx1"/>
                        </a:solidFill>
                        <a:effectLst/>
                      </a:endParaRPr>
                    </a:p>
                  </a:txBody>
                  <a:tcPr marL="53802" marR="53802" marT="0" marB="0"/>
                </a:tc>
                <a:tc>
                  <a:txBody>
                    <a:bodyPr/>
                    <a:lstStyle/>
                    <a:p>
                      <a:pPr>
                        <a:lnSpc>
                          <a:spcPct val="115000"/>
                        </a:lnSpc>
                        <a:spcAft>
                          <a:spcPts val="0"/>
                        </a:spcAft>
                      </a:pPr>
                      <a:r>
                        <a:rPr lang="en-GB" sz="1800">
                          <a:effectLst/>
                        </a:rPr>
                        <a:t> </a:t>
                      </a:r>
                      <a:endParaRPr lang="en-GB" sz="1800">
                        <a:solidFill>
                          <a:schemeClr val="tx1"/>
                        </a:solidFill>
                        <a:effectLst/>
                        <a:latin typeface="Calibri"/>
                        <a:ea typeface="Calibri"/>
                        <a:cs typeface="Times New Roman"/>
                      </a:endParaRPr>
                    </a:p>
                  </a:txBody>
                  <a:tcPr marL="53802" marR="53802" marT="0" marB="0"/>
                </a:tc>
                <a:extLst>
                  <a:ext uri="{0D108BD9-81ED-4DB2-BD59-A6C34878D82A}">
                    <a16:rowId xmlns:a16="http://schemas.microsoft.com/office/drawing/2014/main" val="10001"/>
                  </a:ext>
                </a:extLst>
              </a:tr>
              <a:tr h="639852">
                <a:tc>
                  <a:txBody>
                    <a:bodyPr/>
                    <a:lstStyle/>
                    <a:p>
                      <a:pPr marL="0" lvl="0" indent="0">
                        <a:lnSpc>
                          <a:spcPct val="115000"/>
                        </a:lnSpc>
                        <a:spcAft>
                          <a:spcPts val="0"/>
                        </a:spcAft>
                        <a:buFont typeface="+mj-lt"/>
                        <a:buNone/>
                      </a:pPr>
                      <a:r>
                        <a:rPr lang="en-GB" sz="1800" b="0" dirty="0">
                          <a:effectLst/>
                          <a:latin typeface="Raleway" panose="020B0604020202020204" charset="0"/>
                        </a:rPr>
                        <a:t>2. Sexist comments. </a:t>
                      </a:r>
                      <a:endParaRPr lang="en-GB" sz="1800" b="0" dirty="0">
                        <a:solidFill>
                          <a:schemeClr val="tx1"/>
                        </a:solidFill>
                        <a:effectLst/>
                        <a:latin typeface="Raleway" panose="020B0604020202020204" charset="0"/>
                        <a:ea typeface="Calibri"/>
                        <a:cs typeface="Times New Roman"/>
                      </a:endParaRPr>
                    </a:p>
                  </a:txBody>
                  <a:tcPr marL="53802" marR="53802" marT="0" marB="0"/>
                </a:tc>
                <a:tc>
                  <a:txBody>
                    <a:bodyPr/>
                    <a:lstStyle/>
                    <a:p>
                      <a:pPr>
                        <a:lnSpc>
                          <a:spcPct val="115000"/>
                        </a:lnSpc>
                        <a:spcAft>
                          <a:spcPts val="0"/>
                        </a:spcAft>
                      </a:pPr>
                      <a:r>
                        <a:rPr lang="en-GB" sz="1800" dirty="0">
                          <a:effectLst/>
                        </a:rPr>
                        <a:t> </a:t>
                      </a:r>
                    </a:p>
                    <a:p>
                      <a:pPr>
                        <a:lnSpc>
                          <a:spcPct val="115000"/>
                        </a:lnSpc>
                        <a:spcAft>
                          <a:spcPts val="0"/>
                        </a:spcAft>
                      </a:pPr>
                      <a:r>
                        <a:rPr lang="en-GB" sz="1800" dirty="0">
                          <a:effectLst/>
                        </a:rPr>
                        <a:t> </a:t>
                      </a:r>
                      <a:endParaRPr lang="en-GB" sz="1800" dirty="0">
                        <a:solidFill>
                          <a:schemeClr val="tx1"/>
                        </a:solidFill>
                        <a:effectLst/>
                      </a:endParaRPr>
                    </a:p>
                  </a:txBody>
                  <a:tcPr marL="53802" marR="53802" marT="0" marB="0"/>
                </a:tc>
                <a:tc>
                  <a:txBody>
                    <a:bodyPr/>
                    <a:lstStyle/>
                    <a:p>
                      <a:pPr>
                        <a:lnSpc>
                          <a:spcPct val="115000"/>
                        </a:lnSpc>
                        <a:spcAft>
                          <a:spcPts val="0"/>
                        </a:spcAft>
                      </a:pPr>
                      <a:r>
                        <a:rPr lang="en-GB" sz="1800">
                          <a:effectLst/>
                        </a:rPr>
                        <a:t> </a:t>
                      </a:r>
                      <a:endParaRPr lang="en-GB" sz="1800">
                        <a:solidFill>
                          <a:schemeClr val="tx1"/>
                        </a:solidFill>
                        <a:effectLst/>
                        <a:latin typeface="Calibri"/>
                        <a:ea typeface="Calibri"/>
                        <a:cs typeface="Times New Roman"/>
                      </a:endParaRPr>
                    </a:p>
                  </a:txBody>
                  <a:tcPr marL="53802" marR="53802" marT="0" marB="0"/>
                </a:tc>
                <a:extLst>
                  <a:ext uri="{0D108BD9-81ED-4DB2-BD59-A6C34878D82A}">
                    <a16:rowId xmlns:a16="http://schemas.microsoft.com/office/drawing/2014/main" val="10002"/>
                  </a:ext>
                </a:extLst>
              </a:tr>
              <a:tr h="969464">
                <a:tc>
                  <a:txBody>
                    <a:bodyPr/>
                    <a:lstStyle/>
                    <a:p>
                      <a:pPr marL="0" lvl="0" indent="0">
                        <a:lnSpc>
                          <a:spcPct val="115000"/>
                        </a:lnSpc>
                        <a:spcAft>
                          <a:spcPts val="0"/>
                        </a:spcAft>
                        <a:buFont typeface="+mj-lt"/>
                        <a:buNone/>
                      </a:pPr>
                      <a:r>
                        <a:rPr lang="en-GB" sz="1800" b="0" dirty="0">
                          <a:effectLst/>
                          <a:latin typeface="Raleway" panose="020B0604020202020204" charset="0"/>
                        </a:rPr>
                        <a:t>3. Being paid less than a man</a:t>
                      </a:r>
                      <a:r>
                        <a:rPr lang="en-GB" sz="1800" b="0" baseline="0" dirty="0">
                          <a:effectLst/>
                          <a:latin typeface="Raleway" panose="020B0604020202020204" charset="0"/>
                        </a:rPr>
                        <a:t> doing the same job </a:t>
                      </a:r>
                      <a:r>
                        <a:rPr lang="en-GB" sz="1800" b="0" dirty="0">
                          <a:effectLst/>
                          <a:latin typeface="Raleway" panose="020B0604020202020204" charset="0"/>
                        </a:rPr>
                        <a:t> </a:t>
                      </a:r>
                      <a:endParaRPr lang="en-GB" sz="1800" b="0" dirty="0">
                        <a:solidFill>
                          <a:schemeClr val="tx1"/>
                        </a:solidFill>
                        <a:effectLst/>
                        <a:latin typeface="Raleway" panose="020B0604020202020204" charset="0"/>
                        <a:ea typeface="Calibri"/>
                        <a:cs typeface="Times New Roman"/>
                      </a:endParaRPr>
                    </a:p>
                  </a:txBody>
                  <a:tcPr marL="53802" marR="53802" marT="0" marB="0"/>
                </a:tc>
                <a:tc>
                  <a:txBody>
                    <a:bodyPr/>
                    <a:lstStyle/>
                    <a:p>
                      <a:pPr>
                        <a:lnSpc>
                          <a:spcPct val="115000"/>
                        </a:lnSpc>
                        <a:spcAft>
                          <a:spcPts val="0"/>
                        </a:spcAft>
                      </a:pPr>
                      <a:r>
                        <a:rPr lang="en-GB" sz="1800" dirty="0">
                          <a:effectLst/>
                        </a:rPr>
                        <a:t> </a:t>
                      </a:r>
                    </a:p>
                    <a:p>
                      <a:pPr>
                        <a:lnSpc>
                          <a:spcPct val="115000"/>
                        </a:lnSpc>
                        <a:spcAft>
                          <a:spcPts val="0"/>
                        </a:spcAft>
                      </a:pPr>
                      <a:r>
                        <a:rPr lang="en-GB" sz="1800" dirty="0">
                          <a:effectLst/>
                        </a:rPr>
                        <a:t> </a:t>
                      </a:r>
                    </a:p>
                    <a:p>
                      <a:pPr>
                        <a:lnSpc>
                          <a:spcPct val="115000"/>
                        </a:lnSpc>
                        <a:spcAft>
                          <a:spcPts val="0"/>
                        </a:spcAft>
                      </a:pPr>
                      <a:r>
                        <a:rPr lang="en-GB" sz="1800" dirty="0">
                          <a:effectLst/>
                        </a:rPr>
                        <a:t> </a:t>
                      </a:r>
                      <a:endParaRPr lang="en-GB" sz="1800" dirty="0">
                        <a:solidFill>
                          <a:schemeClr val="tx1"/>
                        </a:solidFill>
                        <a:effectLst/>
                      </a:endParaRPr>
                    </a:p>
                  </a:txBody>
                  <a:tcPr marL="53802" marR="53802" marT="0" marB="0"/>
                </a:tc>
                <a:tc>
                  <a:txBody>
                    <a:bodyPr/>
                    <a:lstStyle/>
                    <a:p>
                      <a:pPr>
                        <a:lnSpc>
                          <a:spcPct val="115000"/>
                        </a:lnSpc>
                        <a:spcAft>
                          <a:spcPts val="0"/>
                        </a:spcAft>
                      </a:pPr>
                      <a:r>
                        <a:rPr lang="en-GB" sz="1800">
                          <a:effectLst/>
                        </a:rPr>
                        <a:t> </a:t>
                      </a:r>
                      <a:endParaRPr lang="en-GB" sz="1800">
                        <a:solidFill>
                          <a:schemeClr val="tx1"/>
                        </a:solidFill>
                        <a:effectLst/>
                        <a:latin typeface="Calibri"/>
                        <a:ea typeface="Calibri"/>
                        <a:cs typeface="Times New Roman"/>
                      </a:endParaRPr>
                    </a:p>
                  </a:txBody>
                  <a:tcPr marL="53802" marR="53802" marT="0" marB="0"/>
                </a:tc>
                <a:extLst>
                  <a:ext uri="{0D108BD9-81ED-4DB2-BD59-A6C34878D82A}">
                    <a16:rowId xmlns:a16="http://schemas.microsoft.com/office/drawing/2014/main" val="10003"/>
                  </a:ext>
                </a:extLst>
              </a:tr>
              <a:tr h="1404543">
                <a:tc>
                  <a:txBody>
                    <a:bodyPr/>
                    <a:lstStyle/>
                    <a:p>
                      <a:pPr marL="0" lvl="0" indent="0">
                        <a:lnSpc>
                          <a:spcPct val="115000"/>
                        </a:lnSpc>
                        <a:spcAft>
                          <a:spcPts val="0"/>
                        </a:spcAft>
                        <a:buFont typeface="+mj-lt"/>
                        <a:buNone/>
                      </a:pPr>
                      <a:r>
                        <a:rPr lang="en-GB" sz="1800" b="0" dirty="0">
                          <a:effectLst/>
                          <a:latin typeface="Raleway" panose="020B0604020202020204" charset="0"/>
                        </a:rPr>
                        <a:t>4.Not being taken seriously, being made to feel silly and belittled</a:t>
                      </a:r>
                      <a:r>
                        <a:rPr lang="en-GB" sz="1800" b="0" dirty="0" smtClean="0">
                          <a:effectLst/>
                          <a:latin typeface="Raleway" panose="020B0604020202020204" charset="0"/>
                        </a:rPr>
                        <a:t>.</a:t>
                      </a:r>
                      <a:endParaRPr lang="en-GB" sz="1800" b="0" dirty="0">
                        <a:solidFill>
                          <a:schemeClr val="tx1"/>
                        </a:solidFill>
                        <a:effectLst/>
                        <a:latin typeface="Raleway" panose="020B0604020202020204" charset="0"/>
                      </a:endParaRPr>
                    </a:p>
                  </a:txBody>
                  <a:tcPr marL="53802" marR="53802" marT="0" marB="0"/>
                </a:tc>
                <a:tc>
                  <a:txBody>
                    <a:bodyPr/>
                    <a:lstStyle/>
                    <a:p>
                      <a:pPr>
                        <a:lnSpc>
                          <a:spcPct val="115000"/>
                        </a:lnSpc>
                        <a:spcAft>
                          <a:spcPts val="0"/>
                        </a:spcAft>
                      </a:pPr>
                      <a:endParaRPr lang="en-GB" sz="1800" dirty="0">
                        <a:solidFill>
                          <a:schemeClr val="tx1"/>
                        </a:solidFill>
                        <a:effectLst/>
                        <a:latin typeface="Calibri"/>
                        <a:ea typeface="Calibri"/>
                        <a:cs typeface="Times New Roman"/>
                      </a:endParaRPr>
                    </a:p>
                  </a:txBody>
                  <a:tcPr marL="53802" marR="53802" marT="0" marB="0"/>
                </a:tc>
                <a:tc>
                  <a:txBody>
                    <a:bodyPr/>
                    <a:lstStyle/>
                    <a:p>
                      <a:pPr>
                        <a:lnSpc>
                          <a:spcPct val="115000"/>
                        </a:lnSpc>
                        <a:spcAft>
                          <a:spcPts val="0"/>
                        </a:spcAft>
                      </a:pPr>
                      <a:r>
                        <a:rPr lang="en-GB" sz="1800" dirty="0">
                          <a:effectLst/>
                        </a:rPr>
                        <a:t> </a:t>
                      </a:r>
                      <a:endParaRPr lang="en-GB" sz="1800" dirty="0">
                        <a:solidFill>
                          <a:schemeClr val="tx1"/>
                        </a:solidFill>
                        <a:effectLst/>
                        <a:latin typeface="Calibri"/>
                        <a:ea typeface="Calibri"/>
                        <a:cs typeface="Times New Roman"/>
                      </a:endParaRPr>
                    </a:p>
                  </a:txBody>
                  <a:tcPr marL="53802" marR="53802" marT="0" marB="0"/>
                </a:tc>
                <a:extLst>
                  <a:ext uri="{0D108BD9-81ED-4DB2-BD59-A6C34878D82A}">
                    <a16:rowId xmlns:a16="http://schemas.microsoft.com/office/drawing/2014/main" val="10004"/>
                  </a:ext>
                </a:extLst>
              </a:tr>
              <a:tr h="1011836">
                <a:tc>
                  <a:txBody>
                    <a:bodyPr/>
                    <a:lstStyle/>
                    <a:p>
                      <a:pPr marL="0" lvl="0" indent="0">
                        <a:lnSpc>
                          <a:spcPct val="115000"/>
                        </a:lnSpc>
                        <a:spcAft>
                          <a:spcPts val="0"/>
                        </a:spcAft>
                        <a:buFont typeface="+mj-lt"/>
                        <a:buNone/>
                      </a:pPr>
                      <a:r>
                        <a:rPr lang="en-GB" sz="1800" b="0" dirty="0">
                          <a:effectLst/>
                          <a:latin typeface="Raleway" panose="020B0604020202020204" charset="0"/>
                        </a:rPr>
                        <a:t>5. Being moved role because of pregnancy.  </a:t>
                      </a:r>
                      <a:endParaRPr lang="en-GB" sz="1800" b="0" dirty="0">
                        <a:solidFill>
                          <a:schemeClr val="tx1"/>
                        </a:solidFill>
                        <a:effectLst/>
                        <a:latin typeface="Raleway" panose="020B0604020202020204" charset="0"/>
                        <a:ea typeface="Calibri"/>
                        <a:cs typeface="Times New Roman"/>
                      </a:endParaRPr>
                    </a:p>
                  </a:txBody>
                  <a:tcPr marL="53802" marR="53802" marT="0" marB="0"/>
                </a:tc>
                <a:tc>
                  <a:txBody>
                    <a:bodyPr/>
                    <a:lstStyle/>
                    <a:p>
                      <a:pPr>
                        <a:lnSpc>
                          <a:spcPct val="115000"/>
                        </a:lnSpc>
                        <a:spcAft>
                          <a:spcPts val="0"/>
                        </a:spcAft>
                      </a:pPr>
                      <a:r>
                        <a:rPr lang="en-GB" sz="1800" dirty="0">
                          <a:effectLst/>
                        </a:rPr>
                        <a:t> </a:t>
                      </a:r>
                      <a:endParaRPr lang="en-GB" sz="1800" dirty="0">
                        <a:solidFill>
                          <a:schemeClr val="tx1"/>
                        </a:solidFill>
                        <a:effectLst/>
                        <a:latin typeface="Calibri"/>
                        <a:ea typeface="Calibri"/>
                        <a:cs typeface="Times New Roman"/>
                      </a:endParaRPr>
                    </a:p>
                  </a:txBody>
                  <a:tcPr marL="53802" marR="53802" marT="0" marB="0"/>
                </a:tc>
                <a:tc>
                  <a:txBody>
                    <a:bodyPr/>
                    <a:lstStyle/>
                    <a:p>
                      <a:pPr>
                        <a:lnSpc>
                          <a:spcPct val="115000"/>
                        </a:lnSpc>
                        <a:spcAft>
                          <a:spcPts val="0"/>
                        </a:spcAft>
                      </a:pPr>
                      <a:r>
                        <a:rPr lang="en-GB" sz="1800" dirty="0">
                          <a:effectLst/>
                        </a:rPr>
                        <a:t> </a:t>
                      </a:r>
                      <a:endParaRPr lang="en-GB" sz="1800" dirty="0">
                        <a:solidFill>
                          <a:schemeClr val="tx1"/>
                        </a:solidFill>
                        <a:effectLst/>
                        <a:latin typeface="Calibri"/>
                        <a:ea typeface="Calibri"/>
                        <a:cs typeface="Times New Roman"/>
                      </a:endParaRPr>
                    </a:p>
                  </a:txBody>
                  <a:tcPr marL="53802" marR="53802" marT="0" marB="0"/>
                </a:tc>
                <a:extLst>
                  <a:ext uri="{0D108BD9-81ED-4DB2-BD59-A6C34878D82A}">
                    <a16:rowId xmlns:a16="http://schemas.microsoft.com/office/drawing/2014/main" val="10005"/>
                  </a:ext>
                </a:extLst>
              </a:tr>
            </a:tbl>
          </a:graphicData>
        </a:graphic>
      </p:graphicFrame>
      <p:sp>
        <p:nvSpPr>
          <p:cNvPr id="10" name="Rectangle 9"/>
          <p:cNvSpPr/>
          <p:nvPr/>
        </p:nvSpPr>
        <p:spPr>
          <a:xfrm>
            <a:off x="7277408" y="2623371"/>
            <a:ext cx="2692534" cy="3543534"/>
          </a:xfrm>
          <a:prstGeom prst="rect">
            <a:avLst/>
          </a:prstGeom>
          <a:solidFill>
            <a:schemeClr val="accent1">
              <a:lumMod val="40000"/>
              <a:lumOff val="60000"/>
            </a:schemeClr>
          </a:solidFill>
        </p:spPr>
        <p:txBody>
          <a:bodyPr wrap="square">
            <a:spAutoFit/>
          </a:bodyPr>
          <a:lstStyle/>
          <a:p>
            <a:pPr>
              <a:lnSpc>
                <a:spcPct val="115000"/>
              </a:lnSpc>
              <a:spcAft>
                <a:spcPts val="1102"/>
              </a:spcAft>
            </a:pPr>
            <a:r>
              <a:rPr lang="en-GB" sz="2205" b="1" dirty="0">
                <a:latin typeface="Raleway" panose="020B0604020202020204" charset="0"/>
                <a:ea typeface="Calibri"/>
                <a:cs typeface="Frutiger-Black"/>
              </a:rPr>
              <a:t> Activity 4 Equal rights –  How would I feel and what could I do?</a:t>
            </a:r>
            <a:r>
              <a:rPr lang="en-GB" sz="1543" dirty="0">
                <a:latin typeface="Raleway" panose="020B0604020202020204" charset="0"/>
                <a:ea typeface="Calibri"/>
                <a:cs typeface="Times New Roman"/>
              </a:rPr>
              <a:t> </a:t>
            </a:r>
            <a:r>
              <a:rPr lang="en-GB" sz="1543" dirty="0">
                <a:latin typeface="Raleway" panose="020B0604020202020204" charset="0"/>
                <a:ea typeface="Calibri"/>
                <a:cs typeface="Frutiger-Black"/>
              </a:rPr>
              <a:t>Activity: In groups discuss the following situations and think about how it would make you feel and what you could do about the situation. What should they do?</a:t>
            </a:r>
            <a:endParaRPr lang="en-GB" sz="1543" dirty="0">
              <a:latin typeface="Raleway" panose="020B0604020202020204" charset="0"/>
              <a:ea typeface="Calibri"/>
              <a:cs typeface="Times New Roman"/>
            </a:endParaRPr>
          </a:p>
        </p:txBody>
      </p:sp>
      <p:grpSp>
        <p:nvGrpSpPr>
          <p:cNvPr id="9" name="Group 8"/>
          <p:cNvGrpSpPr/>
          <p:nvPr/>
        </p:nvGrpSpPr>
        <p:grpSpPr>
          <a:xfrm>
            <a:off x="364325" y="290950"/>
            <a:ext cx="9872150" cy="776917"/>
            <a:chOff x="364325" y="290950"/>
            <a:chExt cx="9872150" cy="776917"/>
          </a:xfrm>
        </p:grpSpPr>
        <p:pic>
          <p:nvPicPr>
            <p:cNvPr id="13"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4"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6"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9688605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591" y="985517"/>
            <a:ext cx="9622632" cy="1259946"/>
          </a:xfrm>
        </p:spPr>
        <p:txBody>
          <a:bodyPr/>
          <a:lstStyle/>
          <a:p>
            <a:r>
              <a:rPr lang="en-GB" b="1" dirty="0">
                <a:solidFill>
                  <a:srgbClr val="595959"/>
                </a:solidFill>
                <a:latin typeface="Raleway" panose="020B0604020202020204" charset="0"/>
              </a:rPr>
              <a:t>Speaking out for </a:t>
            </a:r>
            <a:r>
              <a:rPr lang="en-GB" b="1" dirty="0" smtClean="0">
                <a:solidFill>
                  <a:srgbClr val="595959"/>
                </a:solidFill>
                <a:latin typeface="Raleway" panose="020B0604020202020204" charset="0"/>
              </a:rPr>
              <a:t>Change </a:t>
            </a:r>
            <a:endParaRPr lang="en-GB" b="1" dirty="0">
              <a:solidFill>
                <a:srgbClr val="595959"/>
              </a:solidFill>
              <a:latin typeface="Raleway" panose="020B0604020202020204" charset="0"/>
            </a:endParaRPr>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629726" y="2276512"/>
            <a:ext cx="7432362" cy="4958779"/>
          </a:xfrm>
        </p:spPr>
      </p:pic>
      <p:grpSp>
        <p:nvGrpSpPr>
          <p:cNvPr id="11" name="Group 10"/>
          <p:cNvGrpSpPr/>
          <p:nvPr/>
        </p:nvGrpSpPr>
        <p:grpSpPr>
          <a:xfrm>
            <a:off x="364325" y="290950"/>
            <a:ext cx="9872150" cy="776917"/>
            <a:chOff x="364325" y="290950"/>
            <a:chExt cx="9872150" cy="776917"/>
          </a:xfrm>
        </p:grpSpPr>
        <p:pic>
          <p:nvPicPr>
            <p:cNvPr id="12"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40083116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p:nvPr/>
        </p:nvSpPr>
        <p:spPr>
          <a:xfrm>
            <a:off x="364325" y="1162150"/>
            <a:ext cx="1031700" cy="334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200" b="1" dirty="0" smtClean="0">
                <a:solidFill>
                  <a:srgbClr val="A98278"/>
                </a:solidFill>
                <a:latin typeface="Prompt"/>
                <a:ea typeface="Prompt"/>
                <a:cs typeface="Prompt"/>
                <a:sym typeface="Prompt"/>
              </a:rPr>
              <a:t>LESSO</a:t>
            </a:r>
            <a:r>
              <a:rPr lang="it" sz="1200" b="1" dirty="0" smtClean="0">
                <a:solidFill>
                  <a:srgbClr val="A98278"/>
                </a:solidFill>
                <a:latin typeface="Prompt"/>
                <a:ea typeface="Prompt"/>
                <a:cs typeface="Prompt"/>
                <a:sym typeface="Prompt"/>
              </a:rPr>
              <a:t>N</a:t>
            </a:r>
            <a:endParaRPr sz="1200" b="0" i="0" u="none" strike="noStrike" cap="none" dirty="0">
              <a:solidFill>
                <a:srgbClr val="A98278"/>
              </a:solidFill>
              <a:sym typeface="Arial"/>
            </a:endParaRPr>
          </a:p>
          <a:p>
            <a:pPr marL="0" marR="0" lvl="0" indent="0" algn="l" rtl="0">
              <a:lnSpc>
                <a:spcPct val="100000"/>
              </a:lnSpc>
              <a:spcBef>
                <a:spcPts val="0"/>
              </a:spcBef>
              <a:spcAft>
                <a:spcPts val="0"/>
              </a:spcAft>
              <a:buClr>
                <a:srgbClr val="000000"/>
              </a:buClr>
              <a:buSzPts val="1400"/>
              <a:buFont typeface="Arial"/>
              <a:buNone/>
            </a:pPr>
            <a:endParaRPr b="1" i="0" u="none" strike="noStrike" cap="none" dirty="0">
              <a:solidFill>
                <a:srgbClr val="3174BA"/>
              </a:solidFill>
              <a:latin typeface="Prompt"/>
              <a:ea typeface="Prompt"/>
              <a:cs typeface="Prompt"/>
              <a:sym typeface="Prompt"/>
            </a:endParaRPr>
          </a:p>
        </p:txBody>
      </p:sp>
      <p:sp>
        <p:nvSpPr>
          <p:cNvPr id="66" name="Google Shape;66;p14"/>
          <p:cNvSpPr txBox="1"/>
          <p:nvPr/>
        </p:nvSpPr>
        <p:spPr>
          <a:xfrm>
            <a:off x="1760300" y="1804750"/>
            <a:ext cx="1878900" cy="987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i="0" u="none" strike="noStrike" cap="none">
              <a:solidFill>
                <a:schemeClr val="dk2"/>
              </a:solidFill>
              <a:latin typeface="Raleway ExtraBold"/>
              <a:ea typeface="Raleway ExtraBold"/>
              <a:cs typeface="Raleway ExtraBold"/>
              <a:sym typeface="Raleway ExtraBold"/>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3174BA"/>
              </a:solidFill>
              <a:latin typeface="Prompt"/>
              <a:ea typeface="Prompt"/>
              <a:cs typeface="Prompt"/>
              <a:sym typeface="Prompt"/>
            </a:endParaRPr>
          </a:p>
        </p:txBody>
      </p:sp>
      <p:sp>
        <p:nvSpPr>
          <p:cNvPr id="68" name="Google Shape;68;p14"/>
          <p:cNvSpPr txBox="1"/>
          <p:nvPr/>
        </p:nvSpPr>
        <p:spPr>
          <a:xfrm>
            <a:off x="364325" y="1855025"/>
            <a:ext cx="1031700" cy="334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200" b="1" dirty="0">
                <a:solidFill>
                  <a:srgbClr val="861533"/>
                </a:solidFill>
                <a:latin typeface="Prompt"/>
                <a:ea typeface="Prompt"/>
                <a:cs typeface="Prompt"/>
                <a:sym typeface="Prompt"/>
              </a:rPr>
              <a:t>DURATION</a:t>
            </a:r>
            <a:endParaRPr sz="12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861533"/>
              </a:solidFill>
              <a:latin typeface="Prompt"/>
              <a:ea typeface="Prompt"/>
              <a:cs typeface="Prompt"/>
              <a:sym typeface="Prompt"/>
            </a:endParaRPr>
          </a:p>
        </p:txBody>
      </p:sp>
      <p:sp>
        <p:nvSpPr>
          <p:cNvPr id="69" name="Google Shape;69;p14"/>
          <p:cNvSpPr txBox="1"/>
          <p:nvPr/>
        </p:nvSpPr>
        <p:spPr>
          <a:xfrm>
            <a:off x="1274461" y="1162150"/>
            <a:ext cx="12312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100" b="1" dirty="0">
                <a:solidFill>
                  <a:srgbClr val="861533"/>
                </a:solidFill>
                <a:latin typeface="Prompt"/>
                <a:ea typeface="Prompt"/>
                <a:cs typeface="Prompt"/>
                <a:sym typeface="Prompt"/>
              </a:rPr>
              <a:t>LEARNING OBJECTIVES OF THIS PHASE</a:t>
            </a:r>
            <a:endParaRPr sz="1100" b="1" i="0"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dirty="0">
              <a:solidFill>
                <a:srgbClr val="861533"/>
              </a:solidFill>
              <a:latin typeface="Prompt"/>
              <a:ea typeface="Prompt"/>
              <a:cs typeface="Prompt"/>
              <a:sym typeface="Prompt"/>
            </a:endParaRPr>
          </a:p>
        </p:txBody>
      </p:sp>
      <p:sp>
        <p:nvSpPr>
          <p:cNvPr id="70" name="Google Shape;70;p14"/>
          <p:cNvSpPr txBox="1"/>
          <p:nvPr/>
        </p:nvSpPr>
        <p:spPr>
          <a:xfrm>
            <a:off x="4562975" y="1183854"/>
            <a:ext cx="31908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100" b="1" dirty="0">
                <a:solidFill>
                  <a:srgbClr val="861533"/>
                </a:solidFill>
                <a:latin typeface="Prompt"/>
                <a:ea typeface="Prompt"/>
                <a:cs typeface="Prompt"/>
                <a:sym typeface="Prompt"/>
              </a:rPr>
              <a:t>TO WHICH GCE LEARNING OBJECTIVE DOES THIS PHASE CONTRIBUTE?</a:t>
            </a:r>
            <a:endParaRPr sz="1100" b="1" i="0"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dirty="0">
              <a:solidFill>
                <a:srgbClr val="861533"/>
              </a:solidFill>
              <a:latin typeface="Prompt"/>
              <a:ea typeface="Prompt"/>
              <a:cs typeface="Prompt"/>
              <a:sym typeface="Prompt"/>
            </a:endParaRPr>
          </a:p>
        </p:txBody>
      </p:sp>
      <p:sp>
        <p:nvSpPr>
          <p:cNvPr id="71" name="Google Shape;71;p14"/>
          <p:cNvSpPr txBox="1"/>
          <p:nvPr/>
        </p:nvSpPr>
        <p:spPr>
          <a:xfrm>
            <a:off x="4550500" y="2094954"/>
            <a:ext cx="3190800" cy="682998"/>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100" b="1" dirty="0">
                <a:solidFill>
                  <a:srgbClr val="A98278"/>
                </a:solidFill>
                <a:latin typeface="Prompt"/>
                <a:ea typeface="Prompt"/>
                <a:cs typeface="Prompt"/>
                <a:sym typeface="Prompt"/>
              </a:rPr>
              <a:t>T</a:t>
            </a:r>
            <a:r>
              <a:rPr lang="it" sz="1100" b="1" dirty="0">
                <a:solidFill>
                  <a:srgbClr val="861533"/>
                </a:solidFill>
                <a:latin typeface="Prompt"/>
                <a:ea typeface="Prompt"/>
                <a:cs typeface="Prompt"/>
                <a:sym typeface="Prompt"/>
              </a:rPr>
              <a:t>O WHICH SUBJECT IT IS CONNECTED</a:t>
            </a:r>
            <a:r>
              <a:rPr lang="it" sz="1100" b="1" dirty="0" smtClean="0">
                <a:solidFill>
                  <a:srgbClr val="861533"/>
                </a:solidFill>
                <a:latin typeface="Prompt"/>
                <a:ea typeface="Prompt"/>
                <a:cs typeface="Prompt"/>
                <a:sym typeface="Prompt"/>
              </a:rPr>
              <a:t>?</a:t>
            </a:r>
          </a:p>
          <a:p>
            <a:pPr marL="0" marR="0" lvl="0" indent="0" algn="l" rtl="0">
              <a:lnSpc>
                <a:spcPct val="100000"/>
              </a:lnSpc>
              <a:spcBef>
                <a:spcPts val="0"/>
              </a:spcBef>
              <a:spcAft>
                <a:spcPts val="0"/>
              </a:spcAft>
              <a:buClr>
                <a:srgbClr val="000000"/>
              </a:buClr>
              <a:buSzPts val="1100"/>
              <a:buFont typeface="Arial"/>
              <a:buNone/>
            </a:pPr>
            <a:endParaRPr sz="1100" b="1" i="0" u="none" strike="noStrike" cap="none" dirty="0">
              <a:solidFill>
                <a:srgbClr val="595959"/>
              </a:solidFill>
              <a:latin typeface="Raleway" panose="020B0604020202020204" charset="0"/>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r>
              <a:rPr lang="en-GB" sz="1100" b="1" dirty="0" smtClean="0">
                <a:solidFill>
                  <a:srgbClr val="595959"/>
                </a:solidFill>
                <a:latin typeface="Raleway" panose="020B0604020202020204" charset="0"/>
                <a:ea typeface="Prompt"/>
                <a:cs typeface="Prompt"/>
                <a:sym typeface="Prompt"/>
              </a:rPr>
              <a:t>PHSE/CITIZENSHIP</a:t>
            </a:r>
            <a:endParaRPr sz="1100" b="1" i="0" u="none" strike="noStrike" cap="none" dirty="0">
              <a:solidFill>
                <a:srgbClr val="595959"/>
              </a:solidFill>
              <a:latin typeface="Raleway" panose="020B0604020202020204" charset="0"/>
              <a:ea typeface="Prompt"/>
              <a:cs typeface="Prompt"/>
              <a:sym typeface="Prompt"/>
            </a:endParaRPr>
          </a:p>
        </p:txBody>
      </p:sp>
      <p:sp>
        <p:nvSpPr>
          <p:cNvPr id="72" name="Google Shape;72;p14"/>
          <p:cNvSpPr txBox="1"/>
          <p:nvPr/>
        </p:nvSpPr>
        <p:spPr>
          <a:xfrm>
            <a:off x="364325" y="3090500"/>
            <a:ext cx="2700900" cy="753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WHAT TEACHER DOES</a:t>
            </a:r>
            <a:endParaRPr b="1" i="0"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861533"/>
              </a:solidFill>
              <a:latin typeface="Prompt"/>
              <a:ea typeface="Prompt"/>
              <a:cs typeface="Prompt"/>
              <a:sym typeface="Prompt"/>
            </a:endParaRPr>
          </a:p>
        </p:txBody>
      </p:sp>
      <p:sp>
        <p:nvSpPr>
          <p:cNvPr id="73" name="Google Shape;73;p14"/>
          <p:cNvSpPr txBox="1"/>
          <p:nvPr/>
        </p:nvSpPr>
        <p:spPr>
          <a:xfrm>
            <a:off x="448375" y="1318553"/>
            <a:ext cx="403800" cy="52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2400" b="1" dirty="0">
                <a:solidFill>
                  <a:srgbClr val="666666"/>
                </a:solidFill>
                <a:latin typeface="Raleway" panose="020B0604020202020204" charset="0"/>
                <a:ea typeface="Raleway ExtraBold"/>
                <a:cs typeface="Raleway ExtraBold"/>
                <a:sym typeface="Raleway ExtraBold"/>
              </a:rPr>
              <a:t>5</a:t>
            </a:r>
            <a:endParaRPr sz="2400" b="1" i="0" u="none" strike="noStrike" cap="none" dirty="0">
              <a:solidFill>
                <a:srgbClr val="3174BA"/>
              </a:solidFill>
              <a:latin typeface="Raleway" panose="020B0604020202020204" charset="0"/>
              <a:ea typeface="Raleway ExtraBold"/>
              <a:cs typeface="Raleway ExtraBold"/>
              <a:sym typeface="Raleway ExtraBold"/>
            </a:endParaRPr>
          </a:p>
        </p:txBody>
      </p:sp>
      <p:sp>
        <p:nvSpPr>
          <p:cNvPr id="74" name="Google Shape;74;p14"/>
          <p:cNvSpPr txBox="1"/>
          <p:nvPr/>
        </p:nvSpPr>
        <p:spPr>
          <a:xfrm>
            <a:off x="448375" y="2111200"/>
            <a:ext cx="657600" cy="52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2400" dirty="0">
                <a:solidFill>
                  <a:srgbClr val="666666"/>
                </a:solidFill>
                <a:latin typeface="Raleway ExtraBold"/>
                <a:ea typeface="Raleway ExtraBold"/>
                <a:cs typeface="Raleway ExtraBold"/>
                <a:sym typeface="Raleway ExtraBold"/>
              </a:rPr>
              <a:t>1</a:t>
            </a:r>
            <a:r>
              <a:rPr lang="it" sz="1800" dirty="0" smtClean="0">
                <a:solidFill>
                  <a:srgbClr val="666666"/>
                </a:solidFill>
                <a:latin typeface="Raleway ExtraBold"/>
                <a:ea typeface="Raleway ExtraBold"/>
                <a:cs typeface="Raleway ExtraBold"/>
                <a:sym typeface="Raleway ExtraBold"/>
              </a:rPr>
              <a:t>h</a:t>
            </a:r>
            <a:endParaRPr sz="1800" i="0" u="none" strike="noStrike" cap="none" dirty="0">
              <a:solidFill>
                <a:srgbClr val="3174BA"/>
              </a:solidFill>
              <a:latin typeface="Raleway ExtraBold"/>
              <a:ea typeface="Raleway ExtraBold"/>
              <a:cs typeface="Raleway ExtraBold"/>
              <a:sym typeface="Raleway ExtraBold"/>
            </a:endParaRPr>
          </a:p>
        </p:txBody>
      </p:sp>
      <p:sp>
        <p:nvSpPr>
          <p:cNvPr id="75" name="Google Shape;75;p14"/>
          <p:cNvSpPr txBox="1"/>
          <p:nvPr/>
        </p:nvSpPr>
        <p:spPr>
          <a:xfrm>
            <a:off x="364325" y="3284145"/>
            <a:ext cx="6412800" cy="350963"/>
          </a:xfrm>
          <a:prstGeom prst="rect">
            <a:avLst/>
          </a:prstGeom>
          <a:noFill/>
          <a:ln>
            <a:noFill/>
          </a:ln>
        </p:spPr>
        <p:txBody>
          <a:bodyPr spcFirstLastPara="1" wrap="square" lIns="91425" tIns="91425" rIns="91425" bIns="91425" anchor="t" anchorCtr="0">
            <a:noAutofit/>
          </a:bodyPr>
          <a:lstStyle/>
          <a:p>
            <a:pPr lvl="0">
              <a:buClr>
                <a:schemeClr val="dk1"/>
              </a:buClr>
              <a:buSzPts val="1100"/>
            </a:pPr>
            <a:r>
              <a:rPr lang="en-GB" sz="1100" dirty="0" smtClean="0">
                <a:solidFill>
                  <a:srgbClr val="595959"/>
                </a:solidFill>
                <a:latin typeface="Raleway" panose="020B0604020202020204" charset="0"/>
              </a:rPr>
              <a:t>Explain lesson objectives and links to SDGs.</a:t>
            </a:r>
          </a:p>
          <a:p>
            <a:pPr>
              <a:buClr>
                <a:schemeClr val="dk1"/>
              </a:buClr>
              <a:buSzPts val="1100"/>
            </a:pPr>
            <a:endParaRPr lang="en-GB" sz="1100" dirty="0">
              <a:latin typeface="Raleway" panose="020B0604020202020204" charset="0"/>
            </a:endParaRPr>
          </a:p>
          <a:p>
            <a:pPr lvl="0">
              <a:buClr>
                <a:schemeClr val="dk1"/>
              </a:buClr>
              <a:buSzPts val="1100"/>
            </a:pPr>
            <a:endParaRPr sz="1100" b="1" i="0" u="none" strike="noStrike" cap="none" dirty="0">
              <a:solidFill>
                <a:srgbClr val="3174BA"/>
              </a:solidFill>
              <a:latin typeface="Raleway" panose="020B0604020202020204" charset="0"/>
              <a:ea typeface="Prompt"/>
              <a:cs typeface="Prompt"/>
              <a:sym typeface="Prompt"/>
            </a:endParaRPr>
          </a:p>
        </p:txBody>
      </p:sp>
      <p:sp>
        <p:nvSpPr>
          <p:cNvPr id="76" name="Google Shape;76;p14"/>
          <p:cNvSpPr txBox="1"/>
          <p:nvPr/>
        </p:nvSpPr>
        <p:spPr>
          <a:xfrm>
            <a:off x="434467" y="4253370"/>
            <a:ext cx="6500700" cy="1029900"/>
          </a:xfrm>
          <a:prstGeom prst="rect">
            <a:avLst/>
          </a:prstGeom>
          <a:noFill/>
          <a:ln>
            <a:noFill/>
          </a:ln>
        </p:spPr>
        <p:txBody>
          <a:bodyPr spcFirstLastPara="1" wrap="square" lIns="91425" tIns="91425" rIns="91425" bIns="91425" anchor="t" anchorCtr="0">
            <a:noAutofit/>
          </a:bodyPr>
          <a:lstStyle/>
          <a:p>
            <a:r>
              <a:rPr lang="en-GB" sz="1200" b="1" dirty="0">
                <a:solidFill>
                  <a:srgbClr val="595959"/>
                </a:solidFill>
                <a:latin typeface="Raleway" panose="020B0604020202020204" charset="0"/>
              </a:rPr>
              <a:t>Starter- initial discussions- discrimination today "Haven't women achieved equality now?’’ Think-Pair-Share (slide </a:t>
            </a:r>
            <a:r>
              <a:rPr lang="en-GB" sz="1200" b="1" dirty="0" smtClean="0">
                <a:solidFill>
                  <a:srgbClr val="595959"/>
                </a:solidFill>
                <a:latin typeface="Raleway" panose="020B0604020202020204" charset="0"/>
              </a:rPr>
              <a:t>10) </a:t>
            </a:r>
            <a:r>
              <a:rPr lang="en-GB" sz="1200" dirty="0">
                <a:solidFill>
                  <a:srgbClr val="595959"/>
                </a:solidFill>
                <a:latin typeface="Raleway" panose="020B0604020202020204" charset="0"/>
              </a:rPr>
              <a:t>1. What do you think? 2. Can you think of 3 examples where women are treated differently to men? 3. Does it matter if men and women are treated differently? </a:t>
            </a:r>
          </a:p>
          <a:p>
            <a:pPr marL="0" indent="0">
              <a:buNone/>
            </a:pPr>
            <a:endParaRPr lang="en-GB" sz="1200" dirty="0">
              <a:solidFill>
                <a:srgbClr val="595959"/>
              </a:solidFill>
              <a:latin typeface="Raleway" panose="020B0604020202020204" charset="0"/>
            </a:endParaRPr>
          </a:p>
        </p:txBody>
      </p:sp>
      <p:sp>
        <p:nvSpPr>
          <p:cNvPr id="78" name="Google Shape;78;p14"/>
          <p:cNvSpPr txBox="1"/>
          <p:nvPr/>
        </p:nvSpPr>
        <p:spPr>
          <a:xfrm>
            <a:off x="424050" y="5698529"/>
            <a:ext cx="6453625" cy="490334"/>
          </a:xfrm>
          <a:prstGeom prst="rect">
            <a:avLst/>
          </a:prstGeom>
          <a:noFill/>
          <a:ln>
            <a:noFill/>
          </a:ln>
        </p:spPr>
        <p:txBody>
          <a:bodyPr spcFirstLastPara="1" wrap="square" lIns="91425" tIns="91425" rIns="91425" bIns="91425" anchor="t" anchorCtr="0">
            <a:noAutofit/>
          </a:bodyPr>
          <a:lstStyle/>
          <a:p>
            <a:pPr marL="0" indent="0">
              <a:buNone/>
            </a:pPr>
            <a:r>
              <a:rPr lang="en-GB" sz="1200" dirty="0" smtClean="0">
                <a:solidFill>
                  <a:srgbClr val="595959"/>
                </a:solidFill>
                <a:latin typeface="Raleway" panose="020B0604020202020204" charset="0"/>
              </a:rPr>
              <a:t>Which statements are true or false? Paired task, class feedback and discussion (slide 12)</a:t>
            </a:r>
            <a:endParaRPr lang="en-GB" sz="1200" dirty="0">
              <a:solidFill>
                <a:srgbClr val="595959"/>
              </a:solidFill>
              <a:latin typeface="Raleway" panose="020B0604020202020204" charset="0"/>
            </a:endParaRPr>
          </a:p>
        </p:txBody>
      </p:sp>
      <p:sp>
        <p:nvSpPr>
          <p:cNvPr id="80" name="Google Shape;80;p14"/>
          <p:cNvSpPr txBox="1"/>
          <p:nvPr/>
        </p:nvSpPr>
        <p:spPr>
          <a:xfrm>
            <a:off x="364325" y="3599846"/>
            <a:ext cx="4347600" cy="376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TEACHER’S ACTIVITIES</a:t>
            </a:r>
            <a:endParaRPr sz="1400" b="0" i="0" u="none" strike="noStrike" cap="none" dirty="0">
              <a:solidFill>
                <a:srgbClr val="861533"/>
              </a:solidFill>
              <a:sym typeface="Arial"/>
            </a:endParaRPr>
          </a:p>
        </p:txBody>
      </p:sp>
      <p:sp>
        <p:nvSpPr>
          <p:cNvPr id="82" name="Google Shape;82;p14"/>
          <p:cNvSpPr txBox="1"/>
          <p:nvPr/>
        </p:nvSpPr>
        <p:spPr>
          <a:xfrm>
            <a:off x="1274461" y="1681947"/>
            <a:ext cx="3368738" cy="1301944"/>
          </a:xfrm>
          <a:prstGeom prst="rect">
            <a:avLst/>
          </a:prstGeom>
          <a:noFill/>
          <a:ln>
            <a:noFill/>
          </a:ln>
        </p:spPr>
        <p:txBody>
          <a:bodyPr spcFirstLastPara="1" wrap="square" lIns="91425" tIns="91425" rIns="91425" bIns="91425" anchor="t" anchorCtr="0">
            <a:noAutofit/>
          </a:bodyPr>
          <a:lstStyle/>
          <a:p>
            <a:r>
              <a:rPr lang="en-GB" sz="1100" dirty="0" smtClean="0">
                <a:solidFill>
                  <a:srgbClr val="595959"/>
                </a:solidFill>
                <a:latin typeface="Raleway" panose="020B0604020202020204" charset="0"/>
              </a:rPr>
              <a:t>Describe </a:t>
            </a:r>
            <a:r>
              <a:rPr lang="en-GB" sz="1100" dirty="0">
                <a:solidFill>
                  <a:srgbClr val="595959"/>
                </a:solidFill>
                <a:latin typeface="Raleway" panose="020B0604020202020204" charset="0"/>
              </a:rPr>
              <a:t>how there is still inequality between the sexes in </a:t>
            </a:r>
            <a:r>
              <a:rPr lang="en-GB" sz="1100" dirty="0" smtClean="0">
                <a:solidFill>
                  <a:srgbClr val="595959"/>
                </a:solidFill>
                <a:latin typeface="Raleway" panose="020B0604020202020204" charset="0"/>
              </a:rPr>
              <a:t>Britain, describe </a:t>
            </a:r>
            <a:r>
              <a:rPr lang="en-GB" sz="1100" dirty="0">
                <a:solidFill>
                  <a:srgbClr val="595959"/>
                </a:solidFill>
                <a:latin typeface="Raleway" panose="020B0604020202020204" charset="0"/>
              </a:rPr>
              <a:t>the legislation that exists in all workplaces to protect workers from </a:t>
            </a:r>
            <a:r>
              <a:rPr lang="en-GB" sz="1100" dirty="0" smtClean="0">
                <a:solidFill>
                  <a:srgbClr val="595959"/>
                </a:solidFill>
                <a:latin typeface="Raleway" panose="020B0604020202020204" charset="0"/>
              </a:rPr>
              <a:t>discrimination, explain </a:t>
            </a:r>
            <a:r>
              <a:rPr lang="en-GB" sz="1100" dirty="0">
                <a:solidFill>
                  <a:srgbClr val="595959"/>
                </a:solidFill>
                <a:latin typeface="Raleway" panose="020B0604020202020204" charset="0"/>
              </a:rPr>
              <a:t>how inequality can impact on women's </a:t>
            </a:r>
            <a:r>
              <a:rPr lang="en-GB" sz="1100" dirty="0" smtClean="0">
                <a:solidFill>
                  <a:srgbClr val="595959"/>
                </a:solidFill>
                <a:latin typeface="Raleway" panose="020B0604020202020204" charset="0"/>
              </a:rPr>
              <a:t>lives, develop </a:t>
            </a:r>
            <a:r>
              <a:rPr lang="en-GB" sz="1100" dirty="0">
                <a:solidFill>
                  <a:srgbClr val="595959"/>
                </a:solidFill>
                <a:latin typeface="Raleway" panose="020B0604020202020204" charset="0"/>
              </a:rPr>
              <a:t>arguments to present to an employer when wanting to speak out to combat inequality in the workplace. </a:t>
            </a:r>
          </a:p>
          <a:p>
            <a:endParaRPr lang="en-GB" sz="1100" dirty="0">
              <a:latin typeface="Raleway" panose="020B0604020202020204" charset="0"/>
            </a:endParaRPr>
          </a:p>
          <a:p>
            <a:endParaRPr lang="en-GB" sz="1100" dirty="0">
              <a:latin typeface="Raleway" panose="020B0604020202020204" charset="0"/>
            </a:endParaRPr>
          </a:p>
          <a:p>
            <a:pPr marL="0" lvl="0" indent="0" algn="l" rtl="0">
              <a:spcBef>
                <a:spcPts val="0"/>
              </a:spcBef>
              <a:spcAft>
                <a:spcPts val="0"/>
              </a:spcAft>
              <a:buClr>
                <a:schemeClr val="dk1"/>
              </a:buClr>
              <a:buSzPts val="1100"/>
              <a:buFont typeface="Arial"/>
              <a:buNone/>
            </a:pPr>
            <a:endParaRPr sz="1100" b="1" i="0" u="none" strike="noStrike" cap="none" dirty="0">
              <a:solidFill>
                <a:srgbClr val="3174BA"/>
              </a:solidFill>
              <a:latin typeface="Raleway" panose="020B0604020202020204" charset="0"/>
              <a:ea typeface="Prompt"/>
              <a:cs typeface="Prompt"/>
              <a:sym typeface="Prompt"/>
            </a:endParaRPr>
          </a:p>
        </p:txBody>
      </p:sp>
      <p:sp>
        <p:nvSpPr>
          <p:cNvPr id="84" name="Google Shape;84;p14"/>
          <p:cNvSpPr/>
          <p:nvPr/>
        </p:nvSpPr>
        <p:spPr>
          <a:xfrm rot="10800000" flipH="1">
            <a:off x="428825" y="29977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4"/>
          <p:cNvSpPr txBox="1"/>
          <p:nvPr/>
        </p:nvSpPr>
        <p:spPr>
          <a:xfrm>
            <a:off x="8275325" y="1162150"/>
            <a:ext cx="1878900" cy="6426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100"/>
              <a:buFont typeface="Arial"/>
              <a:buNone/>
            </a:pPr>
            <a:r>
              <a:rPr lang="it" sz="1800" b="1" i="1" dirty="0">
                <a:solidFill>
                  <a:srgbClr val="861533"/>
                </a:solidFill>
                <a:latin typeface="Prompt"/>
                <a:ea typeface="Prompt"/>
                <a:cs typeface="Prompt"/>
                <a:sym typeface="Prompt"/>
              </a:rPr>
              <a:t>FROM THE SAT</a:t>
            </a:r>
            <a:endParaRPr sz="1800" b="1" i="1"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dirty="0">
              <a:solidFill>
                <a:srgbClr val="861533"/>
              </a:solidFill>
              <a:latin typeface="Prompt"/>
              <a:ea typeface="Prompt"/>
              <a:cs typeface="Prompt"/>
              <a:sym typeface="Prompt"/>
            </a:endParaRPr>
          </a:p>
        </p:txBody>
      </p:sp>
      <p:sp>
        <p:nvSpPr>
          <p:cNvPr id="87" name="Google Shape;87;p14"/>
          <p:cNvSpPr txBox="1"/>
          <p:nvPr/>
        </p:nvSpPr>
        <p:spPr>
          <a:xfrm>
            <a:off x="7741300" y="1847950"/>
            <a:ext cx="2412900" cy="6426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100"/>
              <a:buFont typeface="Arial"/>
              <a:buNone/>
            </a:pPr>
            <a:r>
              <a:rPr lang="it" sz="1100" b="1" i="1" dirty="0">
                <a:solidFill>
                  <a:srgbClr val="861533"/>
                </a:solidFill>
                <a:latin typeface="Prompt"/>
                <a:ea typeface="Prompt"/>
                <a:cs typeface="Prompt"/>
                <a:sym typeface="Prompt"/>
              </a:rPr>
              <a:t>BIG IDEA</a:t>
            </a:r>
            <a:endParaRPr sz="1100" b="1" i="1" dirty="0">
              <a:solidFill>
                <a:srgbClr val="861533"/>
              </a:solidFill>
              <a:latin typeface="Prompt"/>
              <a:ea typeface="Prompt"/>
              <a:cs typeface="Prompt"/>
              <a:sym typeface="Prompt"/>
            </a:endParaRPr>
          </a:p>
          <a:p>
            <a:pPr marL="0" marR="0" lvl="0" indent="0" algn="r" rtl="0">
              <a:lnSpc>
                <a:spcPct val="100000"/>
              </a:lnSpc>
              <a:spcBef>
                <a:spcPts val="0"/>
              </a:spcBef>
              <a:spcAft>
                <a:spcPts val="0"/>
              </a:spcAft>
              <a:buClr>
                <a:srgbClr val="000000"/>
              </a:buClr>
              <a:buSzPts val="1100"/>
              <a:buFont typeface="Arial"/>
              <a:buNone/>
            </a:pPr>
            <a:r>
              <a:rPr lang="it" sz="1800" b="1" i="1" dirty="0">
                <a:solidFill>
                  <a:srgbClr val="861533"/>
                </a:solidFill>
                <a:latin typeface="Prompt"/>
                <a:ea typeface="Prompt"/>
                <a:cs typeface="Prompt"/>
                <a:sym typeface="Prompt"/>
              </a:rPr>
              <a:t>WHAT IS </a:t>
            </a:r>
            <a:r>
              <a:rPr lang="it" sz="1800" b="1" i="1" dirty="0" smtClean="0">
                <a:solidFill>
                  <a:srgbClr val="861533"/>
                </a:solidFill>
                <a:latin typeface="Prompt"/>
                <a:ea typeface="Prompt"/>
                <a:cs typeface="Prompt"/>
                <a:sym typeface="Prompt"/>
              </a:rPr>
              <a:t>IT</a:t>
            </a:r>
            <a:endParaRPr sz="1800" b="1" i="1" dirty="0">
              <a:solidFill>
                <a:srgbClr val="861533"/>
              </a:solidFill>
              <a:latin typeface="Prompt"/>
              <a:ea typeface="Prompt"/>
              <a:cs typeface="Prompt"/>
              <a:sym typeface="Prompt"/>
            </a:endParaRPr>
          </a:p>
        </p:txBody>
      </p:sp>
      <p:sp>
        <p:nvSpPr>
          <p:cNvPr id="88" name="Google Shape;88;p14"/>
          <p:cNvSpPr txBox="1"/>
          <p:nvPr/>
        </p:nvSpPr>
        <p:spPr>
          <a:xfrm>
            <a:off x="7822800" y="4358087"/>
            <a:ext cx="2412900" cy="350675"/>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100"/>
              <a:buFont typeface="Arial"/>
              <a:buNone/>
            </a:pPr>
            <a:r>
              <a:rPr lang="it" sz="1100" b="1" i="1" dirty="0">
                <a:solidFill>
                  <a:srgbClr val="861533"/>
                </a:solidFill>
                <a:latin typeface="Prompt"/>
                <a:ea typeface="Prompt"/>
                <a:cs typeface="Prompt"/>
                <a:sym typeface="Prompt"/>
              </a:rPr>
              <a:t>LEARNING OUTCOME</a:t>
            </a:r>
            <a:endParaRPr sz="1100" b="1" i="1"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dirty="0">
              <a:solidFill>
                <a:srgbClr val="861533"/>
              </a:solidFill>
              <a:latin typeface="Prompt"/>
              <a:ea typeface="Prompt"/>
              <a:cs typeface="Prompt"/>
              <a:sym typeface="Prompt"/>
            </a:endParaRPr>
          </a:p>
        </p:txBody>
      </p:sp>
      <p:sp>
        <p:nvSpPr>
          <p:cNvPr id="89" name="Google Shape;89;p14"/>
          <p:cNvSpPr txBox="1"/>
          <p:nvPr/>
        </p:nvSpPr>
        <p:spPr>
          <a:xfrm>
            <a:off x="7418116" y="4545120"/>
            <a:ext cx="2815200" cy="1831156"/>
          </a:xfrm>
          <a:prstGeom prst="rect">
            <a:avLst/>
          </a:prstGeom>
          <a:noFill/>
          <a:ln>
            <a:noFill/>
          </a:ln>
        </p:spPr>
        <p:txBody>
          <a:bodyPr spcFirstLastPara="1" wrap="square" lIns="91425" tIns="91425" rIns="91425" bIns="91425" anchor="t" anchorCtr="0">
            <a:noAutofit/>
          </a:bodyPr>
          <a:lstStyle/>
          <a:p>
            <a:pPr marL="0" indent="0" algn="r">
              <a:buNone/>
            </a:pPr>
            <a:r>
              <a:rPr lang="en-GB" sz="1100" b="1" dirty="0">
                <a:solidFill>
                  <a:srgbClr val="595959"/>
                </a:solidFill>
                <a:latin typeface="Raleway" panose="020B0604020202020204" charset="0"/>
              </a:rPr>
              <a:t>Learners will be able to: </a:t>
            </a:r>
          </a:p>
          <a:p>
            <a:pPr algn="r"/>
            <a:r>
              <a:rPr lang="en-GB" sz="1100" dirty="0">
                <a:solidFill>
                  <a:srgbClr val="595959"/>
                </a:solidFill>
                <a:latin typeface="Raleway" panose="020B0604020202020204" charset="0"/>
              </a:rPr>
              <a:t>To describe some of the inequalities that impact on women’s lives.</a:t>
            </a:r>
          </a:p>
          <a:p>
            <a:pPr algn="r"/>
            <a:r>
              <a:rPr lang="en-GB" sz="1100" dirty="0">
                <a:solidFill>
                  <a:srgbClr val="595959"/>
                </a:solidFill>
                <a:latin typeface="Raleway" panose="020B0604020202020204" charset="0"/>
              </a:rPr>
              <a:t>To develop opinions about gender inequality in Britain and the rest of the world.</a:t>
            </a:r>
          </a:p>
          <a:p>
            <a:pPr algn="r"/>
            <a:r>
              <a:rPr lang="en-GB" sz="1100" dirty="0">
                <a:solidFill>
                  <a:srgbClr val="595959"/>
                </a:solidFill>
                <a:latin typeface="Raleway" panose="020B0604020202020204" charset="0"/>
              </a:rPr>
              <a:t>To be able to empathise with women and start to imagine a world where gender inequality has limited or no impact on communities. </a:t>
            </a:r>
          </a:p>
          <a:p>
            <a:pPr algn="r"/>
            <a:endParaRPr lang="en-GB" sz="1100" dirty="0">
              <a:solidFill>
                <a:srgbClr val="595959"/>
              </a:solidFill>
              <a:latin typeface="Raleway" panose="020B0604020202020204" charset="0"/>
            </a:endParaRPr>
          </a:p>
        </p:txBody>
      </p:sp>
      <p:grpSp>
        <p:nvGrpSpPr>
          <p:cNvPr id="3" name="Group 2"/>
          <p:cNvGrpSpPr/>
          <p:nvPr/>
        </p:nvGrpSpPr>
        <p:grpSpPr>
          <a:xfrm>
            <a:off x="364325" y="290950"/>
            <a:ext cx="9872150" cy="776917"/>
            <a:chOff x="364325" y="290950"/>
            <a:chExt cx="9872150" cy="776917"/>
          </a:xfrm>
        </p:grpSpPr>
        <p:pic>
          <p:nvPicPr>
            <p:cNvPr id="67"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8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 </a:t>
              </a:r>
              <a:endParaRPr sz="2200" b="1" dirty="0">
                <a:solidFill>
                  <a:srgbClr val="595959"/>
                </a:solidFill>
                <a:latin typeface="Prompt"/>
                <a:ea typeface="Prompt"/>
                <a:cs typeface="Prompt"/>
                <a:sym typeface="Prompt"/>
              </a:endParaRPr>
            </a:p>
          </p:txBody>
        </p:sp>
        <p:sp>
          <p:nvSpPr>
            <p:cNvPr id="90"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pic>
        <p:nvPicPr>
          <p:cNvPr id="91" name="Google Shape;91;p14"/>
          <p:cNvPicPr preferRelativeResize="0"/>
          <p:nvPr/>
        </p:nvPicPr>
        <p:blipFill>
          <a:blip r:embed="rId4">
            <a:alphaModFix/>
          </a:blip>
          <a:stretch>
            <a:fillRect/>
          </a:stretch>
        </p:blipFill>
        <p:spPr>
          <a:xfrm>
            <a:off x="9280750" y="6717473"/>
            <a:ext cx="955718" cy="334501"/>
          </a:xfrm>
          <a:prstGeom prst="rect">
            <a:avLst/>
          </a:prstGeom>
          <a:noFill/>
          <a:ln>
            <a:noFill/>
          </a:ln>
        </p:spPr>
      </p:pic>
      <p:grpSp>
        <p:nvGrpSpPr>
          <p:cNvPr id="4" name="Group 3"/>
          <p:cNvGrpSpPr/>
          <p:nvPr/>
        </p:nvGrpSpPr>
        <p:grpSpPr>
          <a:xfrm>
            <a:off x="424050" y="3915547"/>
            <a:ext cx="6500700" cy="376800"/>
            <a:chOff x="424050" y="4529704"/>
            <a:chExt cx="6500700" cy="376800"/>
          </a:xfrm>
          <a:solidFill>
            <a:srgbClr val="861533"/>
          </a:solidFill>
        </p:grpSpPr>
        <p:sp>
          <p:nvSpPr>
            <p:cNvPr id="77" name="Google Shape;77;p14"/>
            <p:cNvSpPr/>
            <p:nvPr/>
          </p:nvSpPr>
          <p:spPr>
            <a:xfrm>
              <a:off x="424050" y="4529704"/>
              <a:ext cx="6500700" cy="376800"/>
            </a:xfrm>
            <a:prstGeom prst="rect">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4"/>
            <p:cNvSpPr txBox="1"/>
            <p:nvPr/>
          </p:nvSpPr>
          <p:spPr>
            <a:xfrm>
              <a:off x="516725" y="4580125"/>
              <a:ext cx="4195200" cy="315600"/>
            </a:xfrm>
            <a:prstGeom prst="rect">
              <a:avLst/>
            </a:prstGeom>
            <a:grp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1 </a:t>
              </a:r>
              <a:r>
                <a:rPr lang="it" i="1" dirty="0" smtClean="0">
                  <a:solidFill>
                    <a:srgbClr val="FFFFFF"/>
                  </a:solidFill>
                  <a:latin typeface="Prompt SemiBold"/>
                  <a:ea typeface="Prompt"/>
                  <a:cs typeface="Prompt SemiBold"/>
                  <a:sym typeface="Prompt SemiBold"/>
                </a:rPr>
                <a:t>Let’s Get Engaged (20 mins)</a:t>
              </a:r>
              <a:endParaRPr i="1" dirty="0">
                <a:solidFill>
                  <a:srgbClr val="FFFFFF"/>
                </a:solidFill>
                <a:latin typeface="Prompt SemiBold"/>
                <a:ea typeface="Prompt SemiBold"/>
                <a:cs typeface="Prompt SemiBold"/>
                <a:sym typeface="Prompt SemiBold"/>
              </a:endParaRPr>
            </a:p>
          </p:txBody>
        </p:sp>
      </p:grpSp>
      <p:grpSp>
        <p:nvGrpSpPr>
          <p:cNvPr id="2" name="Group 1"/>
          <p:cNvGrpSpPr/>
          <p:nvPr/>
        </p:nvGrpSpPr>
        <p:grpSpPr>
          <a:xfrm>
            <a:off x="424050" y="5239354"/>
            <a:ext cx="6500700" cy="376800"/>
            <a:chOff x="462100" y="5834400"/>
            <a:chExt cx="6500700" cy="376800"/>
          </a:xfrm>
          <a:solidFill>
            <a:srgbClr val="861533"/>
          </a:solidFill>
        </p:grpSpPr>
        <p:sp>
          <p:nvSpPr>
            <p:cNvPr id="79" name="Google Shape;79;p14"/>
            <p:cNvSpPr/>
            <p:nvPr/>
          </p:nvSpPr>
          <p:spPr>
            <a:xfrm>
              <a:off x="462100" y="5834400"/>
              <a:ext cx="6500700" cy="376800"/>
            </a:xfrm>
            <a:prstGeom prst="rect">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4"/>
            <p:cNvSpPr txBox="1"/>
            <p:nvPr/>
          </p:nvSpPr>
          <p:spPr>
            <a:xfrm>
              <a:off x="573389" y="5884525"/>
              <a:ext cx="4670700" cy="315600"/>
            </a:xfrm>
            <a:prstGeom prst="rect">
              <a:avLst/>
            </a:prstGeom>
            <a:grp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2 </a:t>
              </a:r>
              <a:r>
                <a:rPr lang="it" i="1" dirty="0" smtClean="0">
                  <a:solidFill>
                    <a:srgbClr val="FFFFFF"/>
                  </a:solidFill>
                  <a:latin typeface="Prompt"/>
                  <a:ea typeface="Prompt"/>
                  <a:cs typeface="Prompt"/>
                  <a:sym typeface="Prompt"/>
                </a:rPr>
                <a:t>Inequality Statements (25 mins)</a:t>
              </a:r>
              <a:endParaRPr i="1" dirty="0">
                <a:solidFill>
                  <a:srgbClr val="FFFFFF"/>
                </a:solidFill>
                <a:latin typeface="Prompt SemiBold"/>
                <a:ea typeface="Prompt SemiBold"/>
                <a:cs typeface="Prompt SemiBold"/>
                <a:sym typeface="Prompt SemiBold"/>
              </a:endParaRPr>
            </a:p>
          </p:txBody>
        </p:sp>
      </p:grpSp>
      <p:sp>
        <p:nvSpPr>
          <p:cNvPr id="32" name="Google Shape;89;p14"/>
          <p:cNvSpPr txBox="1"/>
          <p:nvPr/>
        </p:nvSpPr>
        <p:spPr>
          <a:xfrm>
            <a:off x="7093236" y="2296078"/>
            <a:ext cx="3142464" cy="2110967"/>
          </a:xfrm>
          <a:prstGeom prst="rect">
            <a:avLst/>
          </a:prstGeom>
          <a:noFill/>
          <a:ln>
            <a:noFill/>
          </a:ln>
        </p:spPr>
        <p:txBody>
          <a:bodyPr spcFirstLastPara="1" wrap="square" lIns="91425" tIns="91425" rIns="91425" bIns="91425" anchor="t" anchorCtr="0">
            <a:noAutofit/>
          </a:bodyPr>
          <a:lstStyle/>
          <a:p>
            <a:pPr algn="r"/>
            <a:r>
              <a:rPr lang="en-GB" sz="1100" b="1" dirty="0">
                <a:solidFill>
                  <a:srgbClr val="595959"/>
                </a:solidFill>
                <a:latin typeface="Raleway" panose="020B0604020202020204" charset="0"/>
              </a:rPr>
              <a:t>Big Idea 4 - </a:t>
            </a:r>
            <a:r>
              <a:rPr lang="en-GB" sz="1100" dirty="0">
                <a:solidFill>
                  <a:srgbClr val="595959"/>
                </a:solidFill>
                <a:latin typeface="Raleway" panose="020B0604020202020204" charset="0"/>
              </a:rPr>
              <a:t>Gender Equality – the goal for everyone to have equal opportunities, status, rights and equal access to resources and services. Linked to the need for government to implement policies and strategies to support all </a:t>
            </a:r>
            <a:r>
              <a:rPr lang="en-GB" sz="1100" dirty="0" smtClean="0">
                <a:solidFill>
                  <a:srgbClr val="595959"/>
                </a:solidFill>
                <a:latin typeface="Raleway" panose="020B0604020202020204" charset="0"/>
              </a:rPr>
              <a:t>people, and </a:t>
            </a:r>
            <a:r>
              <a:rPr lang="en-GB" sz="1100" dirty="0">
                <a:solidFill>
                  <a:srgbClr val="595959"/>
                </a:solidFill>
                <a:latin typeface="Raleway" panose="020B0604020202020204" charset="0"/>
              </a:rPr>
              <a:t>strengthen women’s historical and social disadvantage. </a:t>
            </a:r>
            <a:br>
              <a:rPr lang="en-GB" sz="1100" dirty="0">
                <a:solidFill>
                  <a:srgbClr val="595959"/>
                </a:solidFill>
                <a:latin typeface="Raleway" panose="020B0604020202020204" charset="0"/>
              </a:rPr>
            </a:br>
            <a:r>
              <a:rPr lang="en-GB" sz="1100" b="1" dirty="0">
                <a:solidFill>
                  <a:srgbClr val="595959"/>
                </a:solidFill>
                <a:latin typeface="Raleway" panose="020B0604020202020204" charset="0"/>
              </a:rPr>
              <a:t>Big Idea 5</a:t>
            </a:r>
            <a:r>
              <a:rPr lang="en-GB" sz="1100" dirty="0">
                <a:solidFill>
                  <a:srgbClr val="595959"/>
                </a:solidFill>
                <a:latin typeface="Raleway" panose="020B0604020202020204" charset="0"/>
              </a:rPr>
              <a:t> - Understanding of the gender pay gap  and issues around gender discrimination.</a:t>
            </a:r>
            <a:br>
              <a:rPr lang="en-GB" sz="1100" dirty="0">
                <a:solidFill>
                  <a:srgbClr val="595959"/>
                </a:solidFill>
                <a:latin typeface="Raleway" panose="020B0604020202020204" charset="0"/>
              </a:rPr>
            </a:br>
            <a:r>
              <a:rPr lang="en-GB" sz="1100" b="1" dirty="0">
                <a:solidFill>
                  <a:srgbClr val="595959"/>
                </a:solidFill>
                <a:latin typeface="Raleway" panose="020B0604020202020204" charset="0"/>
              </a:rPr>
              <a:t>Big Idea 8 - </a:t>
            </a:r>
            <a:r>
              <a:rPr lang="en-GB" sz="1100" dirty="0">
                <a:solidFill>
                  <a:srgbClr val="595959"/>
                </a:solidFill>
                <a:latin typeface="Raleway" panose="020B0604020202020204" charset="0"/>
              </a:rPr>
              <a:t>The need for action to support the achievement of gender equality and empower all women and girls. </a:t>
            </a:r>
          </a:p>
        </p:txBody>
      </p:sp>
      <p:sp>
        <p:nvSpPr>
          <p:cNvPr id="40" name="Google Shape;98;p15"/>
          <p:cNvSpPr/>
          <p:nvPr/>
        </p:nvSpPr>
        <p:spPr>
          <a:xfrm>
            <a:off x="424050" y="6041877"/>
            <a:ext cx="6500700" cy="3768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6;p15"/>
          <p:cNvSpPr txBox="1"/>
          <p:nvPr/>
        </p:nvSpPr>
        <p:spPr>
          <a:xfrm>
            <a:off x="535339" y="6072477"/>
            <a:ext cx="6202511" cy="31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3 </a:t>
            </a:r>
            <a:r>
              <a:rPr lang="it" i="1" dirty="0" smtClean="0">
                <a:solidFill>
                  <a:srgbClr val="FFFFFF"/>
                </a:solidFill>
                <a:latin typeface="Prompt SemiBold"/>
                <a:ea typeface="Prompt"/>
                <a:cs typeface="Prompt SemiBold"/>
                <a:sym typeface="Prompt SemiBold"/>
              </a:rPr>
              <a:t>Developing Ideas (25 mins)</a:t>
            </a:r>
            <a:endParaRPr i="1" dirty="0">
              <a:solidFill>
                <a:srgbClr val="FFFFFF"/>
              </a:solidFill>
              <a:latin typeface="Prompt SemiBold"/>
              <a:ea typeface="Prompt SemiBold"/>
              <a:cs typeface="Prompt SemiBold"/>
              <a:sym typeface="Prompt SemiBold"/>
            </a:endParaRPr>
          </a:p>
        </p:txBody>
      </p:sp>
      <p:sp>
        <p:nvSpPr>
          <p:cNvPr id="42" name="Google Shape;78;p14"/>
          <p:cNvSpPr txBox="1"/>
          <p:nvPr/>
        </p:nvSpPr>
        <p:spPr>
          <a:xfrm>
            <a:off x="424050" y="6449277"/>
            <a:ext cx="6453625" cy="730510"/>
          </a:xfrm>
          <a:prstGeom prst="rect">
            <a:avLst/>
          </a:prstGeom>
          <a:noFill/>
          <a:ln>
            <a:noFill/>
          </a:ln>
        </p:spPr>
        <p:txBody>
          <a:bodyPr spcFirstLastPara="1" wrap="square" lIns="91425" tIns="91425" rIns="91425" bIns="91425" anchor="t" anchorCtr="0">
            <a:noAutofit/>
          </a:bodyPr>
          <a:lstStyle/>
          <a:p>
            <a:r>
              <a:rPr lang="en-GB" sz="1200" b="1" dirty="0">
                <a:solidFill>
                  <a:srgbClr val="595959"/>
                </a:solidFill>
                <a:latin typeface="Raleway" panose="020B0604020202020204" charset="0"/>
              </a:rPr>
              <a:t>Refer to government legislation- </a:t>
            </a:r>
            <a:r>
              <a:rPr lang="en-GB" sz="1200" dirty="0">
                <a:solidFill>
                  <a:srgbClr val="595959"/>
                </a:solidFill>
                <a:latin typeface="Raleway" panose="020B0604020202020204" charset="0"/>
              </a:rPr>
              <a:t>give out resources, pupils work in groups, read information and Do Activity 3 looking at 3 case studies. What do they think? Legal or not Legal? </a:t>
            </a:r>
            <a:r>
              <a:rPr lang="en-GB" sz="1200" dirty="0" smtClean="0">
                <a:solidFill>
                  <a:srgbClr val="595959"/>
                </a:solidFill>
                <a:latin typeface="Raleway" panose="020B0604020202020204" charset="0"/>
              </a:rPr>
              <a:t>(</a:t>
            </a:r>
            <a:r>
              <a:rPr lang="en-GB" sz="1200" dirty="0">
                <a:solidFill>
                  <a:srgbClr val="595959"/>
                </a:solidFill>
                <a:latin typeface="Raleway" panose="020B0604020202020204" charset="0"/>
              </a:rPr>
              <a:t>Slides </a:t>
            </a:r>
            <a:r>
              <a:rPr lang="en-GB" sz="1200" dirty="0" smtClean="0">
                <a:solidFill>
                  <a:srgbClr val="595959"/>
                </a:solidFill>
                <a:latin typeface="Raleway" panose="020B0604020202020204" charset="0"/>
              </a:rPr>
              <a:t>15 </a:t>
            </a:r>
            <a:r>
              <a:rPr lang="en-GB" sz="1200" dirty="0">
                <a:solidFill>
                  <a:srgbClr val="595959"/>
                </a:solidFill>
                <a:latin typeface="Raleway" panose="020B0604020202020204" charset="0"/>
              </a:rPr>
              <a:t>to </a:t>
            </a:r>
            <a:r>
              <a:rPr lang="en-GB" sz="1200" dirty="0" smtClean="0">
                <a:solidFill>
                  <a:srgbClr val="595959"/>
                </a:solidFill>
                <a:latin typeface="Raleway" panose="020B0604020202020204" charset="0"/>
              </a:rPr>
              <a:t>17)</a:t>
            </a:r>
            <a:endParaRPr lang="en-GB" sz="1200" dirty="0">
              <a:solidFill>
                <a:srgbClr val="595959"/>
              </a:solidFill>
              <a:latin typeface="Raleway" panose="020B0604020202020204" charset="0"/>
            </a:endParaRPr>
          </a:p>
          <a:p>
            <a:pPr marL="0" indent="0">
              <a:buNone/>
            </a:pPr>
            <a:endParaRPr lang="en-GB" sz="1200" dirty="0">
              <a:solidFill>
                <a:srgbClr val="595959"/>
              </a:solidFill>
              <a:latin typeface="Raleway" panose="020B060402020202020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695" y="1228175"/>
            <a:ext cx="9852422" cy="1259946"/>
          </a:xfrm>
        </p:spPr>
        <p:txBody>
          <a:bodyPr>
            <a:normAutofit/>
          </a:bodyPr>
          <a:lstStyle/>
          <a:p>
            <a:r>
              <a:rPr lang="en-GB" sz="4000" b="1" dirty="0">
                <a:solidFill>
                  <a:srgbClr val="595959"/>
                </a:solidFill>
                <a:latin typeface="Raleway" panose="020B0604020202020204" charset="0"/>
              </a:rPr>
              <a:t>Plenary:</a:t>
            </a:r>
            <a:r>
              <a:rPr lang="en-GB" sz="4000" dirty="0">
                <a:solidFill>
                  <a:srgbClr val="595959"/>
                </a:solidFill>
                <a:latin typeface="Raleway" panose="020B0604020202020204" charset="0"/>
              </a:rPr>
              <a:t> </a:t>
            </a:r>
            <a:r>
              <a:rPr lang="en-GB" sz="4000" b="1" dirty="0">
                <a:solidFill>
                  <a:srgbClr val="595959"/>
                </a:solidFill>
                <a:latin typeface="Raleway" panose="020B0604020202020204" charset="0"/>
              </a:rPr>
              <a:t>What do I think? Responding </a:t>
            </a:r>
            <a:endParaRPr lang="en-GB" sz="4000" dirty="0">
              <a:solidFill>
                <a:srgbClr val="595959"/>
              </a:solidFill>
              <a:latin typeface="Raleway" panose="020B0604020202020204" charset="0"/>
            </a:endParaRPr>
          </a:p>
        </p:txBody>
      </p:sp>
      <p:sp>
        <p:nvSpPr>
          <p:cNvPr id="5" name="Rectangle 4"/>
          <p:cNvSpPr/>
          <p:nvPr/>
        </p:nvSpPr>
        <p:spPr>
          <a:xfrm>
            <a:off x="1377016" y="2670806"/>
            <a:ext cx="7937781" cy="707886"/>
          </a:xfrm>
          <a:prstGeom prst="rect">
            <a:avLst/>
          </a:prstGeom>
        </p:spPr>
        <p:txBody>
          <a:bodyPr wrap="square">
            <a:spAutoFit/>
          </a:bodyPr>
          <a:lstStyle/>
          <a:p>
            <a:pPr algn="ctr"/>
            <a:r>
              <a:rPr lang="en-GB" sz="2400" b="1" dirty="0">
                <a:latin typeface="Raleway" panose="020B0604020202020204" charset="0"/>
              </a:rPr>
              <a:t>Summary- </a:t>
            </a:r>
            <a:r>
              <a:rPr lang="en-GB" sz="1600" dirty="0">
                <a:latin typeface="Raleway" panose="020B0604020202020204" charset="0"/>
              </a:rPr>
              <a:t>watch the 1 minute clip </a:t>
            </a:r>
          </a:p>
          <a:p>
            <a:pPr algn="ctr"/>
            <a:r>
              <a:rPr lang="en-GB" sz="1600" dirty="0">
                <a:latin typeface="Raleway" panose="020B0604020202020204" charset="0"/>
                <a:hlinkClick r:id="rId2"/>
              </a:rPr>
              <a:t>#https://www.fawcettsociety.org.uk/close-gender-pay-gap</a:t>
            </a:r>
            <a:endParaRPr lang="en-GB" sz="1600" b="1" dirty="0">
              <a:latin typeface="Raleway" panose="020B0604020202020204" charset="0"/>
            </a:endParaRPr>
          </a:p>
        </p:txBody>
      </p:sp>
      <p:sp>
        <p:nvSpPr>
          <p:cNvPr id="6" name="Cloud Callout 5"/>
          <p:cNvSpPr/>
          <p:nvPr/>
        </p:nvSpPr>
        <p:spPr>
          <a:xfrm>
            <a:off x="869629" y="3946358"/>
            <a:ext cx="4008462" cy="2789491"/>
          </a:xfrm>
          <a:prstGeom prst="cloudCallout">
            <a:avLst>
              <a:gd name="adj1" fmla="val 85339"/>
              <a:gd name="adj2" fmla="val 6590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dirty="0">
                <a:latin typeface="Raleway" panose="020B0604020202020204" charset="0"/>
              </a:rPr>
              <a:t>Write a postcard </a:t>
            </a:r>
            <a:r>
              <a:rPr lang="en-GB" sz="1800" b="1" dirty="0" smtClean="0">
                <a:latin typeface="Raleway" panose="020B0604020202020204" charset="0"/>
              </a:rPr>
              <a:t>to the </a:t>
            </a:r>
            <a:r>
              <a:rPr lang="en-GB" sz="1800" b="1" dirty="0">
                <a:latin typeface="Raleway" panose="020B0604020202020204" charset="0"/>
              </a:rPr>
              <a:t>Minister for Women and Equalities  asking for a Fairer Deal for women in the future  </a:t>
            </a:r>
            <a:endParaRPr lang="en-GB" sz="1600" dirty="0">
              <a:latin typeface="Raleway" panose="020B0604020202020204" charset="0"/>
            </a:endParaRPr>
          </a:p>
        </p:txBody>
      </p:sp>
      <p:sp>
        <p:nvSpPr>
          <p:cNvPr id="7" name="Rectangle 6"/>
          <p:cNvSpPr/>
          <p:nvPr/>
        </p:nvSpPr>
        <p:spPr>
          <a:xfrm>
            <a:off x="5578600" y="3946358"/>
            <a:ext cx="3929319" cy="2299540"/>
          </a:xfrm>
          <a:prstGeom prst="rect">
            <a:avLst/>
          </a:prstGeom>
          <a:solidFill>
            <a:schemeClr val="accent1">
              <a:lumMod val="40000"/>
              <a:lumOff val="60000"/>
            </a:schemeClr>
          </a:solidFill>
        </p:spPr>
        <p:txBody>
          <a:bodyPr wrap="square">
            <a:spAutoFit/>
          </a:bodyPr>
          <a:lstStyle/>
          <a:p>
            <a:pPr fontAlgn="base"/>
            <a:r>
              <a:rPr lang="en-GB" sz="1600" b="1" dirty="0">
                <a:latin typeface="Raleway" panose="020B0604020202020204" charset="0"/>
              </a:rPr>
              <a:t>Minister for Women and Equalities</a:t>
            </a:r>
          </a:p>
          <a:p>
            <a:pPr fontAlgn="base"/>
            <a:r>
              <a:rPr lang="en-GB" sz="1600" dirty="0">
                <a:latin typeface="Raleway" panose="020B0604020202020204" charset="0"/>
              </a:rPr>
              <a:t>The Minister for Women and Equalities has overall responsibility for:</a:t>
            </a:r>
          </a:p>
          <a:p>
            <a:pPr marL="314982" indent="-314982" fontAlgn="base">
              <a:buFont typeface="Arial" panose="020B0604020202020204" pitchFamily="34" charset="0"/>
              <a:buChar char="•"/>
            </a:pPr>
            <a:r>
              <a:rPr lang="en-GB" sz="1600" dirty="0">
                <a:latin typeface="Raleway" panose="020B0604020202020204" charset="0"/>
              </a:rPr>
              <a:t>Policy on women</a:t>
            </a:r>
          </a:p>
          <a:p>
            <a:pPr marL="314982" indent="-314982" fontAlgn="base">
              <a:buFont typeface="Arial" panose="020B0604020202020204" pitchFamily="34" charset="0"/>
              <a:buChar char="•"/>
            </a:pPr>
            <a:r>
              <a:rPr lang="en-GB" sz="1600" dirty="0">
                <a:latin typeface="Raleway" panose="020B0604020202020204" charset="0"/>
              </a:rPr>
              <a:t>Policy on sexual orientation and transgender equality</a:t>
            </a:r>
          </a:p>
          <a:p>
            <a:pPr marL="314982" indent="-314982" fontAlgn="base">
              <a:buFont typeface="Arial" panose="020B0604020202020204" pitchFamily="34" charset="0"/>
              <a:buChar char="•"/>
            </a:pPr>
            <a:r>
              <a:rPr lang="en-GB" sz="1600" dirty="0">
                <a:latin typeface="Raleway" panose="020B0604020202020204" charset="0"/>
              </a:rPr>
              <a:t>Cross-government equality strategy and legislation</a:t>
            </a:r>
            <a:endParaRPr lang="en-GB" sz="1600" b="1" dirty="0">
              <a:latin typeface="Raleway" panose="020B0604020202020204" charset="0"/>
            </a:endParaRPr>
          </a:p>
          <a:p>
            <a:pPr fontAlgn="base"/>
            <a:endParaRPr lang="en-GB" sz="1543" b="1" dirty="0"/>
          </a:p>
        </p:txBody>
      </p:sp>
      <p:grpSp>
        <p:nvGrpSpPr>
          <p:cNvPr id="13" name="Group 12"/>
          <p:cNvGrpSpPr/>
          <p:nvPr/>
        </p:nvGrpSpPr>
        <p:grpSpPr>
          <a:xfrm>
            <a:off x="364325" y="290950"/>
            <a:ext cx="9872150" cy="776917"/>
            <a:chOff x="364325" y="290950"/>
            <a:chExt cx="9872150" cy="776917"/>
          </a:xfrm>
        </p:grpSpPr>
        <p:pic>
          <p:nvPicPr>
            <p:cNvPr id="14"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5"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7"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37867509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7334" y="1347063"/>
            <a:ext cx="9071610" cy="4989036"/>
          </a:xfrm>
          <a:solidFill>
            <a:schemeClr val="accent1">
              <a:lumMod val="40000"/>
              <a:lumOff val="60000"/>
            </a:schemeClr>
          </a:solidFill>
        </p:spPr>
        <p:txBody>
          <a:bodyPr>
            <a:normAutofit/>
          </a:bodyPr>
          <a:lstStyle/>
          <a:p>
            <a:pPr marL="0" indent="0" fontAlgn="base">
              <a:buNone/>
            </a:pPr>
            <a:r>
              <a:rPr lang="en-GB" sz="2400" b="1" dirty="0">
                <a:latin typeface="Raleway" panose="020B0604020202020204" charset="0"/>
              </a:rPr>
              <a:t>Minister for Women and Equalities</a:t>
            </a:r>
          </a:p>
          <a:p>
            <a:pPr marL="0" indent="0" fontAlgn="base">
              <a:buNone/>
            </a:pPr>
            <a:r>
              <a:rPr lang="en-GB" sz="2400" b="1" dirty="0">
                <a:latin typeface="Raleway" panose="020B0604020202020204" charset="0"/>
              </a:rPr>
              <a:t>Current role holder: The </a:t>
            </a:r>
            <a:r>
              <a:rPr lang="en-GB" sz="2400" b="1" dirty="0" err="1">
                <a:latin typeface="Raleway" panose="020B0604020202020204" charset="0"/>
              </a:rPr>
              <a:t>Rt</a:t>
            </a:r>
            <a:r>
              <a:rPr lang="en-GB" sz="2400" b="1" dirty="0">
                <a:latin typeface="Raleway" panose="020B0604020202020204" charset="0"/>
              </a:rPr>
              <a:t> Hon Penny </a:t>
            </a:r>
            <a:r>
              <a:rPr lang="en-GB" sz="2400" b="1" dirty="0" err="1">
                <a:latin typeface="Raleway" panose="020B0604020202020204" charset="0"/>
              </a:rPr>
              <a:t>Mordaunt</a:t>
            </a:r>
            <a:r>
              <a:rPr lang="en-GB" sz="2400" b="1" dirty="0">
                <a:latin typeface="Raleway" panose="020B0604020202020204" charset="0"/>
              </a:rPr>
              <a:t> MP</a:t>
            </a:r>
          </a:p>
          <a:p>
            <a:pPr fontAlgn="base"/>
            <a:r>
              <a:rPr lang="en-GB" sz="2400" dirty="0">
                <a:latin typeface="Raleway" panose="020B0604020202020204" charset="0"/>
              </a:rPr>
              <a:t>Penny </a:t>
            </a:r>
            <a:r>
              <a:rPr lang="en-GB" sz="2400" dirty="0" err="1">
                <a:latin typeface="Raleway" panose="020B0604020202020204" charset="0"/>
              </a:rPr>
              <a:t>Mordaunt</a:t>
            </a:r>
            <a:r>
              <a:rPr lang="en-GB" sz="2400" dirty="0">
                <a:latin typeface="Raleway" panose="020B0604020202020204" charset="0"/>
              </a:rPr>
              <a:t> was appointed Secretary of State for International Development on 9 November 2017. She was appointed Minister for Women and Equalities on 30 April 2018. She was Minister of State for Department for Work and Pensions from 15 July 2016 to 9 November 2017. She was elected Conservative MP for Portsmouth North in 2010</a:t>
            </a:r>
            <a:r>
              <a:rPr lang="en-GB" sz="2800" dirty="0">
                <a:latin typeface="Raleway" panose="020B0604020202020204" charset="0"/>
              </a:rPr>
              <a:t>.</a:t>
            </a:r>
          </a:p>
          <a:p>
            <a:endParaRPr lang="en-GB"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8884" y="4843410"/>
            <a:ext cx="3952348" cy="2636957"/>
          </a:xfrm>
          <a:prstGeom prst="rect">
            <a:avLst/>
          </a:prstGeom>
        </p:spPr>
      </p:pic>
      <p:grpSp>
        <p:nvGrpSpPr>
          <p:cNvPr id="11" name="Group 10"/>
          <p:cNvGrpSpPr/>
          <p:nvPr/>
        </p:nvGrpSpPr>
        <p:grpSpPr>
          <a:xfrm>
            <a:off x="364325" y="290950"/>
            <a:ext cx="9872150" cy="776917"/>
            <a:chOff x="364325" y="290950"/>
            <a:chExt cx="9872150" cy="776917"/>
          </a:xfrm>
        </p:grpSpPr>
        <p:pic>
          <p:nvPicPr>
            <p:cNvPr id="12"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787369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591" y="1090093"/>
            <a:ext cx="9622632" cy="1259946"/>
          </a:xfrm>
        </p:spPr>
        <p:txBody>
          <a:bodyPr/>
          <a:lstStyle/>
          <a:p>
            <a:r>
              <a:rPr lang="en-GB" b="1" dirty="0">
                <a:solidFill>
                  <a:srgbClr val="595959"/>
                </a:solidFill>
                <a:latin typeface="Raleway" panose="020B0604020202020204" charset="0"/>
              </a:rPr>
              <a:t>Plenary Postcard </a:t>
            </a:r>
          </a:p>
        </p:txBody>
      </p:sp>
      <p:pic>
        <p:nvPicPr>
          <p:cNvPr id="4099"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18382" y="2350039"/>
            <a:ext cx="8255050" cy="47846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1" name="Group 10"/>
          <p:cNvGrpSpPr/>
          <p:nvPr/>
        </p:nvGrpSpPr>
        <p:grpSpPr>
          <a:xfrm>
            <a:off x="364325" y="290950"/>
            <a:ext cx="9872150" cy="776917"/>
            <a:chOff x="364325" y="290950"/>
            <a:chExt cx="9872150" cy="776917"/>
          </a:xfrm>
        </p:grpSpPr>
        <p:pic>
          <p:nvPicPr>
            <p:cNvPr id="12"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0304743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591" y="1192323"/>
            <a:ext cx="9622632" cy="1259946"/>
          </a:xfrm>
        </p:spPr>
        <p:txBody>
          <a:bodyPr>
            <a:normAutofit/>
          </a:bodyPr>
          <a:lstStyle/>
          <a:p>
            <a:r>
              <a:rPr lang="en-GB" b="1" dirty="0">
                <a:solidFill>
                  <a:srgbClr val="595959"/>
                </a:solidFill>
                <a:latin typeface="Raleway" panose="020B0604020202020204" charset="0"/>
              </a:rPr>
              <a:t>Female </a:t>
            </a:r>
            <a:r>
              <a:rPr lang="en-GB" b="1" dirty="0" smtClean="0">
                <a:solidFill>
                  <a:srgbClr val="595959"/>
                </a:solidFill>
                <a:latin typeface="Raleway" panose="020B0604020202020204" charset="0"/>
              </a:rPr>
              <a:t>Workplace </a:t>
            </a:r>
            <a:r>
              <a:rPr lang="en-GB" b="1" dirty="0">
                <a:solidFill>
                  <a:srgbClr val="595959"/>
                </a:solidFill>
                <a:latin typeface="Raleway" panose="020B0604020202020204" charset="0"/>
              </a:rPr>
              <a:t>R</a:t>
            </a:r>
            <a:r>
              <a:rPr lang="en-GB" b="1" dirty="0" smtClean="0">
                <a:solidFill>
                  <a:srgbClr val="595959"/>
                </a:solidFill>
                <a:latin typeface="Raleway" panose="020B0604020202020204" charset="0"/>
              </a:rPr>
              <a:t>ole </a:t>
            </a:r>
            <a:r>
              <a:rPr lang="en-GB" b="1" dirty="0">
                <a:solidFill>
                  <a:srgbClr val="595959"/>
                </a:solidFill>
                <a:latin typeface="Raleway" panose="020B0604020202020204" charset="0"/>
              </a:rPr>
              <a:t>M</a:t>
            </a:r>
            <a:r>
              <a:rPr lang="en-GB" b="1" dirty="0" smtClean="0">
                <a:solidFill>
                  <a:srgbClr val="595959"/>
                </a:solidFill>
                <a:latin typeface="Raleway" panose="020B0604020202020204" charset="0"/>
              </a:rPr>
              <a:t>odels </a:t>
            </a:r>
            <a:endParaRPr lang="en-GB" b="1" dirty="0">
              <a:solidFill>
                <a:srgbClr val="595959"/>
              </a:solidFill>
              <a:latin typeface="Raleway" panose="020B0604020202020204" charset="0"/>
            </a:endParaRPr>
          </a:p>
        </p:txBody>
      </p:sp>
      <p:sp>
        <p:nvSpPr>
          <p:cNvPr id="3" name="Content Placeholder 2"/>
          <p:cNvSpPr>
            <a:spLocks noGrp="1"/>
          </p:cNvSpPr>
          <p:nvPr>
            <p:ph idx="1"/>
          </p:nvPr>
        </p:nvSpPr>
        <p:spPr>
          <a:xfrm>
            <a:off x="534591" y="2763911"/>
            <a:ext cx="9622632" cy="4989036"/>
          </a:xfrm>
        </p:spPr>
        <p:txBody>
          <a:bodyPr/>
          <a:lstStyle/>
          <a:p>
            <a:r>
              <a:rPr lang="en-GB" sz="2800" dirty="0">
                <a:latin typeface="Raleway" panose="020B0604020202020204" charset="0"/>
                <a:hlinkClick r:id="rId2"/>
              </a:rPr>
              <a:t>https://</a:t>
            </a:r>
            <a:r>
              <a:rPr lang="en-GB" sz="2800" dirty="0" smtClean="0">
                <a:latin typeface="Raleway" panose="020B0604020202020204" charset="0"/>
                <a:hlinkClick r:id="rId2"/>
              </a:rPr>
              <a:t>www.makers.com/blog/21-facts-you-never-knew-about-international-gender-inequality</a:t>
            </a:r>
            <a:endParaRPr lang="en-GB" sz="2800" dirty="0" smtClean="0">
              <a:latin typeface="Raleway" panose="020B0604020202020204" charset="0"/>
            </a:endParaRPr>
          </a:p>
          <a:p>
            <a:endParaRPr lang="en-GB" sz="2800" dirty="0">
              <a:latin typeface="Raleway" panose="020B0604020202020204" charset="0"/>
            </a:endParaRPr>
          </a:p>
          <a:p>
            <a:r>
              <a:rPr lang="en-GB" sz="2800" dirty="0">
                <a:latin typeface="Raleway" panose="020B0604020202020204" charset="0"/>
                <a:hlinkClick r:id="rId3"/>
              </a:rPr>
              <a:t>https://www.theguardian.com/inequality/2017/oct/11/uk-no-further-forward-on-tackling-gender-inequality-eu-league-table-shows</a:t>
            </a:r>
            <a:endParaRPr lang="en-GB" sz="2800" dirty="0">
              <a:latin typeface="Raleway" panose="020B0604020202020204" charset="0"/>
            </a:endParaRPr>
          </a:p>
          <a:p>
            <a:endParaRPr lang="en-GB" dirty="0"/>
          </a:p>
          <a:p>
            <a:endParaRPr lang="en-GB" dirty="0"/>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41078432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2B7E8B84-691A-3243-9ABE-A1E1DD480C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193" y="249883"/>
            <a:ext cx="4922425" cy="1735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a:extLst>
              <a:ext uri="{FF2B5EF4-FFF2-40B4-BE49-F238E27FC236}">
                <a16:creationId xmlns:a16="http://schemas.microsoft.com/office/drawing/2014/main" id="{6B2A7C93-91DE-654B-B379-040D81001E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3000" y="6097188"/>
            <a:ext cx="1120139" cy="1107411"/>
          </a:xfrm>
          <a:prstGeom prst="rect">
            <a:avLst/>
          </a:prstGeom>
        </p:spPr>
      </p:pic>
      <p:sp>
        <p:nvSpPr>
          <p:cNvPr id="6" name="TextBox 5">
            <a:extLst>
              <a:ext uri="{FF2B5EF4-FFF2-40B4-BE49-F238E27FC236}">
                <a16:creationId xmlns:a16="http://schemas.microsoft.com/office/drawing/2014/main" id="{7E5A4F63-38D9-4E4A-8E4E-96CC0485BF84}"/>
              </a:ext>
            </a:extLst>
          </p:cNvPr>
          <p:cNvSpPr txBox="1"/>
          <p:nvPr/>
        </p:nvSpPr>
        <p:spPr>
          <a:xfrm>
            <a:off x="1932760" y="6141257"/>
            <a:ext cx="8056052" cy="1042080"/>
          </a:xfrm>
          <a:prstGeom prst="rect">
            <a:avLst/>
          </a:prstGeom>
          <a:noFill/>
        </p:spPr>
        <p:txBody>
          <a:bodyPr wrap="square" rtlCol="0">
            <a:spAutoFit/>
          </a:bodyPr>
          <a:lstStyle/>
          <a:p>
            <a:r>
              <a:rPr lang="en-US" sz="1543" dirty="0">
                <a:latin typeface="Raleway" panose="020B0604020202020204" charset="0"/>
              </a:rPr>
              <a:t>The project is co-funded by DEAR (Development Education and Awareness Raising) Programme of the European Commission. This document was created and maintained with the financial support of the European Union. Its contents are the sole responsibility of the project partners and do not necessarily reflect the views of the European Union.</a:t>
            </a:r>
          </a:p>
        </p:txBody>
      </p:sp>
    </p:spTree>
    <p:extLst>
      <p:ext uri="{BB962C8B-B14F-4D97-AF65-F5344CB8AC3E}">
        <p14:creationId xmlns:p14="http://schemas.microsoft.com/office/powerpoint/2010/main" val="13983918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100" name="Google Shape;100;p15"/>
          <p:cNvSpPr txBox="1"/>
          <p:nvPr/>
        </p:nvSpPr>
        <p:spPr>
          <a:xfrm>
            <a:off x="462100" y="1578932"/>
            <a:ext cx="6202500" cy="645653"/>
          </a:xfrm>
          <a:prstGeom prst="rect">
            <a:avLst/>
          </a:prstGeom>
          <a:noFill/>
          <a:ln>
            <a:noFill/>
          </a:ln>
        </p:spPr>
        <p:txBody>
          <a:bodyPr spcFirstLastPara="1" wrap="square" lIns="91425" tIns="91425" rIns="91425" bIns="91425" anchor="t" anchorCtr="0">
            <a:noAutofit/>
          </a:bodyPr>
          <a:lstStyle/>
          <a:p>
            <a:pPr marL="0" indent="0">
              <a:buNone/>
            </a:pPr>
            <a:r>
              <a:rPr lang="en-GB" sz="1200" dirty="0">
                <a:solidFill>
                  <a:srgbClr val="595959"/>
                </a:solidFill>
                <a:latin typeface="Raleway" panose="020B0604020202020204" charset="0"/>
              </a:rPr>
              <a:t>In groups discuss the situations and think about how it would make you feel and what you could do about the situation. What should they do?</a:t>
            </a:r>
          </a:p>
        </p:txBody>
      </p:sp>
      <p:pic>
        <p:nvPicPr>
          <p:cNvPr id="105" name="Google Shape;105;p15"/>
          <p:cNvPicPr preferRelativeResize="0"/>
          <p:nvPr/>
        </p:nvPicPr>
        <p:blipFill>
          <a:blip r:embed="rId3">
            <a:alphaModFix/>
          </a:blip>
          <a:stretch>
            <a:fillRect/>
          </a:stretch>
        </p:blipFill>
        <p:spPr>
          <a:xfrm>
            <a:off x="9280750" y="6717473"/>
            <a:ext cx="955718" cy="334501"/>
          </a:xfrm>
          <a:prstGeom prst="rect">
            <a:avLst/>
          </a:prstGeom>
          <a:noFill/>
          <a:ln>
            <a:noFill/>
          </a:ln>
        </p:spPr>
      </p:pic>
      <p:grpSp>
        <p:nvGrpSpPr>
          <p:cNvPr id="2" name="Group 1"/>
          <p:cNvGrpSpPr/>
          <p:nvPr/>
        </p:nvGrpSpPr>
        <p:grpSpPr>
          <a:xfrm>
            <a:off x="462100" y="1135000"/>
            <a:ext cx="6500700" cy="376800"/>
            <a:chOff x="462100" y="1135000"/>
            <a:chExt cx="6500700" cy="376800"/>
          </a:xfrm>
          <a:solidFill>
            <a:srgbClr val="861533"/>
          </a:solidFill>
        </p:grpSpPr>
        <p:sp>
          <p:nvSpPr>
            <p:cNvPr id="98" name="Google Shape;98;p15"/>
            <p:cNvSpPr/>
            <p:nvPr/>
          </p:nvSpPr>
          <p:spPr>
            <a:xfrm>
              <a:off x="462100" y="1135000"/>
              <a:ext cx="6500700" cy="376800"/>
            </a:xfrm>
            <a:prstGeom prst="rect">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5"/>
            <p:cNvSpPr txBox="1"/>
            <p:nvPr/>
          </p:nvSpPr>
          <p:spPr>
            <a:xfrm>
              <a:off x="573388" y="1185125"/>
              <a:ext cx="6202511" cy="315600"/>
            </a:xfrm>
            <a:prstGeom prst="rect">
              <a:avLst/>
            </a:prstGeom>
            <a:grp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4</a:t>
              </a:r>
              <a:r>
                <a:rPr lang="it" sz="1800" b="1" dirty="0" smtClean="0">
                  <a:solidFill>
                    <a:srgbClr val="FFFFFF"/>
                  </a:solidFill>
                  <a:latin typeface="Prompt"/>
                  <a:ea typeface="Prompt"/>
                  <a:cs typeface="Prompt"/>
                  <a:sym typeface="Prompt"/>
                </a:rPr>
                <a:t> </a:t>
              </a:r>
              <a:r>
                <a:rPr lang="it" i="1" dirty="0" smtClean="0">
                  <a:solidFill>
                    <a:srgbClr val="FFFFFF"/>
                  </a:solidFill>
                  <a:latin typeface="Prompt SemiBold"/>
                  <a:ea typeface="Prompt"/>
                  <a:cs typeface="Prompt SemiBold"/>
                  <a:sym typeface="Prompt SemiBold"/>
                </a:rPr>
                <a:t>How do I feel and what could I do?</a:t>
              </a:r>
              <a:endParaRPr i="1" dirty="0">
                <a:solidFill>
                  <a:srgbClr val="FFFFFF"/>
                </a:solidFill>
                <a:latin typeface="Prompt SemiBold"/>
                <a:ea typeface="Prompt SemiBold"/>
                <a:cs typeface="Prompt SemiBold"/>
                <a:sym typeface="Prompt SemiBold"/>
              </a:endParaRPr>
            </a:p>
          </p:txBody>
        </p:sp>
      </p:grpSp>
      <p:sp>
        <p:nvSpPr>
          <p:cNvPr id="108" name="Google Shape;108;p15"/>
          <p:cNvSpPr txBox="1"/>
          <p:nvPr/>
        </p:nvSpPr>
        <p:spPr>
          <a:xfrm>
            <a:off x="7319875" y="3364500"/>
            <a:ext cx="2815200" cy="363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endParaRPr/>
          </a:p>
        </p:txBody>
      </p:sp>
      <p:sp>
        <p:nvSpPr>
          <p:cNvPr id="112" name="Google Shape;112;p15"/>
          <p:cNvSpPr txBox="1"/>
          <p:nvPr/>
        </p:nvSpPr>
        <p:spPr>
          <a:xfrm>
            <a:off x="7319875" y="3492900"/>
            <a:ext cx="2815200" cy="35034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endParaRPr/>
          </a:p>
        </p:txBody>
      </p:sp>
      <p:grpSp>
        <p:nvGrpSpPr>
          <p:cNvPr id="17" name="Group 16"/>
          <p:cNvGrpSpPr/>
          <p:nvPr/>
        </p:nvGrpSpPr>
        <p:grpSpPr>
          <a:xfrm>
            <a:off x="364325" y="290950"/>
            <a:ext cx="9872150" cy="776917"/>
            <a:chOff x="364325" y="290950"/>
            <a:chExt cx="9872150" cy="776917"/>
          </a:xfrm>
        </p:grpSpPr>
        <p:pic>
          <p:nvPicPr>
            <p:cNvPr id="18"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9"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21"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grpSp>
        <p:nvGrpSpPr>
          <p:cNvPr id="15" name="Group 14"/>
          <p:cNvGrpSpPr/>
          <p:nvPr/>
        </p:nvGrpSpPr>
        <p:grpSpPr>
          <a:xfrm>
            <a:off x="459439" y="2145220"/>
            <a:ext cx="6500700" cy="376800"/>
            <a:chOff x="462100" y="1135000"/>
            <a:chExt cx="6500700" cy="376800"/>
          </a:xfrm>
          <a:solidFill>
            <a:srgbClr val="861533"/>
          </a:solidFill>
        </p:grpSpPr>
        <p:sp>
          <p:nvSpPr>
            <p:cNvPr id="16" name="Google Shape;98;p15"/>
            <p:cNvSpPr/>
            <p:nvPr/>
          </p:nvSpPr>
          <p:spPr>
            <a:xfrm>
              <a:off x="462100" y="1135000"/>
              <a:ext cx="6500700" cy="376800"/>
            </a:xfrm>
            <a:prstGeom prst="rect">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6;p15"/>
            <p:cNvSpPr txBox="1"/>
            <p:nvPr/>
          </p:nvSpPr>
          <p:spPr>
            <a:xfrm>
              <a:off x="573388" y="1185125"/>
              <a:ext cx="6202511" cy="315600"/>
            </a:xfrm>
            <a:prstGeom prst="rect">
              <a:avLst/>
            </a:prstGeom>
            <a:grp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a:t>
              </a:r>
              <a:r>
                <a:rPr lang="it" sz="1800" b="1" dirty="0" smtClean="0">
                  <a:solidFill>
                    <a:srgbClr val="FFFFFF"/>
                  </a:solidFill>
                  <a:latin typeface="Prompt"/>
                  <a:ea typeface="Prompt"/>
                  <a:cs typeface="Prompt"/>
                  <a:sym typeface="Prompt"/>
                </a:rPr>
                <a:t>5 </a:t>
              </a:r>
              <a:r>
                <a:rPr lang="it" i="1" dirty="0" smtClean="0">
                  <a:solidFill>
                    <a:srgbClr val="FFFFFF"/>
                  </a:solidFill>
                  <a:latin typeface="Prompt"/>
                  <a:ea typeface="Prompt"/>
                  <a:cs typeface="Prompt"/>
                  <a:sym typeface="Prompt"/>
                </a:rPr>
                <a:t>What do I think? Responding: Summary (15 minutes)</a:t>
              </a:r>
              <a:endParaRPr i="1" dirty="0">
                <a:solidFill>
                  <a:srgbClr val="FFFFFF"/>
                </a:solidFill>
                <a:latin typeface="Prompt SemiBold"/>
                <a:ea typeface="Prompt SemiBold"/>
                <a:cs typeface="Prompt SemiBold"/>
                <a:sym typeface="Prompt SemiBold"/>
              </a:endParaRPr>
            </a:p>
          </p:txBody>
        </p:sp>
      </p:grpSp>
      <p:sp>
        <p:nvSpPr>
          <p:cNvPr id="23" name="Google Shape;100;p15"/>
          <p:cNvSpPr txBox="1"/>
          <p:nvPr/>
        </p:nvSpPr>
        <p:spPr>
          <a:xfrm>
            <a:off x="462100" y="2618024"/>
            <a:ext cx="6202500" cy="645653"/>
          </a:xfrm>
          <a:prstGeom prst="rect">
            <a:avLst/>
          </a:prstGeom>
          <a:noFill/>
          <a:ln>
            <a:noFill/>
          </a:ln>
        </p:spPr>
        <p:txBody>
          <a:bodyPr spcFirstLastPara="1" wrap="square" lIns="91425" tIns="91425" rIns="91425" bIns="91425" anchor="t" anchorCtr="0">
            <a:noAutofit/>
          </a:bodyPr>
          <a:lstStyle/>
          <a:p>
            <a:r>
              <a:rPr lang="en-GB" sz="1200" dirty="0" smtClean="0">
                <a:solidFill>
                  <a:srgbClr val="595959"/>
                </a:solidFill>
                <a:latin typeface="Raleway" panose="020B0604020202020204" charset="0"/>
              </a:rPr>
              <a:t>Watch the 1 minute clip: </a:t>
            </a:r>
            <a:r>
              <a:rPr lang="en-GB" sz="1200" dirty="0">
                <a:hlinkClick r:id="rId5"/>
              </a:rPr>
              <a:t>#https://www.fawcettsociety.org.uk/close-gender-pay-gap</a:t>
            </a:r>
            <a:endParaRPr lang="en-GB" sz="1200" b="1" dirty="0"/>
          </a:p>
          <a:p>
            <a:pPr marL="0" indent="0">
              <a:buNone/>
            </a:pPr>
            <a:endParaRPr lang="en-GB" sz="1200" dirty="0">
              <a:solidFill>
                <a:srgbClr val="595959"/>
              </a:solidFill>
              <a:latin typeface="Raleway" panose="020B0604020202020204" charset="0"/>
            </a:endParaRPr>
          </a:p>
        </p:txBody>
      </p:sp>
      <p:grpSp>
        <p:nvGrpSpPr>
          <p:cNvPr id="24" name="Group 23"/>
          <p:cNvGrpSpPr/>
          <p:nvPr/>
        </p:nvGrpSpPr>
        <p:grpSpPr>
          <a:xfrm>
            <a:off x="434722" y="3049360"/>
            <a:ext cx="6500700" cy="376800"/>
            <a:chOff x="462100" y="1135000"/>
            <a:chExt cx="6500700" cy="376800"/>
          </a:xfrm>
          <a:solidFill>
            <a:srgbClr val="861533"/>
          </a:solidFill>
        </p:grpSpPr>
        <p:sp>
          <p:nvSpPr>
            <p:cNvPr id="25" name="Google Shape;98;p15"/>
            <p:cNvSpPr/>
            <p:nvPr/>
          </p:nvSpPr>
          <p:spPr>
            <a:xfrm>
              <a:off x="462100" y="1135000"/>
              <a:ext cx="6500700" cy="376800"/>
            </a:xfrm>
            <a:prstGeom prst="rect">
              <a:avLst/>
            </a:pr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06;p15"/>
            <p:cNvSpPr txBox="1"/>
            <p:nvPr/>
          </p:nvSpPr>
          <p:spPr>
            <a:xfrm>
              <a:off x="573388" y="1185125"/>
              <a:ext cx="6202511" cy="315600"/>
            </a:xfrm>
            <a:prstGeom prst="rect">
              <a:avLst/>
            </a:prstGeom>
            <a:grp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a:t>
              </a:r>
              <a:r>
                <a:rPr lang="it" sz="1800" b="1" dirty="0" smtClean="0">
                  <a:solidFill>
                    <a:srgbClr val="FFFFFF"/>
                  </a:solidFill>
                  <a:latin typeface="Prompt"/>
                  <a:ea typeface="Prompt"/>
                  <a:cs typeface="Prompt"/>
                  <a:sym typeface="Prompt"/>
                </a:rPr>
                <a:t>6 </a:t>
              </a:r>
              <a:r>
                <a:rPr lang="it" i="1" dirty="0" smtClean="0">
                  <a:solidFill>
                    <a:srgbClr val="FFFFFF"/>
                  </a:solidFill>
                  <a:latin typeface="Prompt"/>
                  <a:ea typeface="Prompt"/>
                  <a:cs typeface="Prompt"/>
                  <a:sym typeface="Prompt"/>
                </a:rPr>
                <a:t>Plenary</a:t>
              </a:r>
              <a:endParaRPr sz="1100" i="1" dirty="0">
                <a:solidFill>
                  <a:srgbClr val="FFFFFF"/>
                </a:solidFill>
                <a:latin typeface="Prompt SemiBold"/>
                <a:ea typeface="Prompt SemiBold"/>
                <a:cs typeface="Prompt SemiBold"/>
                <a:sym typeface="Prompt SemiBold"/>
              </a:endParaRPr>
            </a:p>
          </p:txBody>
        </p:sp>
      </p:grpSp>
      <p:sp>
        <p:nvSpPr>
          <p:cNvPr id="27" name="Google Shape;100;p15"/>
          <p:cNvSpPr txBox="1"/>
          <p:nvPr/>
        </p:nvSpPr>
        <p:spPr>
          <a:xfrm>
            <a:off x="462100" y="3476285"/>
            <a:ext cx="6202500" cy="645653"/>
          </a:xfrm>
          <a:prstGeom prst="rect">
            <a:avLst/>
          </a:prstGeom>
          <a:noFill/>
          <a:ln>
            <a:noFill/>
          </a:ln>
        </p:spPr>
        <p:txBody>
          <a:bodyPr spcFirstLastPara="1" wrap="square" lIns="91425" tIns="91425" rIns="91425" bIns="91425" anchor="t" anchorCtr="0">
            <a:noAutofit/>
          </a:bodyPr>
          <a:lstStyle/>
          <a:p>
            <a:pPr marL="0" indent="0">
              <a:buNone/>
            </a:pPr>
            <a:r>
              <a:rPr lang="en-GB" sz="1200" dirty="0" smtClean="0">
                <a:solidFill>
                  <a:srgbClr val="595959"/>
                </a:solidFill>
                <a:latin typeface="Raleway" panose="020B0604020202020204" charset="0"/>
              </a:rPr>
              <a:t>Pupils should reflect on the lesson, then write a postcard to the Minister for Women and Equalities asking for a Fairer Deal for women in the future.</a:t>
            </a:r>
            <a:endParaRPr lang="en-GB" sz="1200" dirty="0">
              <a:solidFill>
                <a:srgbClr val="595959"/>
              </a:solidFill>
              <a:latin typeface="Raleway" panose="020B060402020202020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20" name="Google Shape;120;p16"/>
          <p:cNvPicPr preferRelativeResize="0"/>
          <p:nvPr/>
        </p:nvPicPr>
        <p:blipFill>
          <a:blip r:embed="rId3">
            <a:alphaModFix/>
          </a:blip>
          <a:stretch>
            <a:fillRect/>
          </a:stretch>
        </p:blipFill>
        <p:spPr>
          <a:xfrm>
            <a:off x="9280750" y="6717473"/>
            <a:ext cx="955718" cy="334501"/>
          </a:xfrm>
          <a:prstGeom prst="rect">
            <a:avLst/>
          </a:prstGeom>
          <a:noFill/>
          <a:ln>
            <a:noFill/>
          </a:ln>
        </p:spPr>
      </p:pic>
      <p:sp>
        <p:nvSpPr>
          <p:cNvPr id="121" name="Google Shape;121;p16"/>
          <p:cNvSpPr txBox="1"/>
          <p:nvPr/>
        </p:nvSpPr>
        <p:spPr>
          <a:xfrm>
            <a:off x="364325" y="3407882"/>
            <a:ext cx="5226300" cy="376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COMMENTS &amp; NOTES ON REALIZATION</a:t>
            </a:r>
            <a:endParaRPr b="1" i="0" u="none" strike="noStrike" cap="none" dirty="0">
              <a:solidFill>
                <a:srgbClr val="861533"/>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861533"/>
              </a:solidFill>
              <a:latin typeface="Prompt"/>
              <a:ea typeface="Prompt"/>
              <a:cs typeface="Prompt"/>
              <a:sym typeface="Prompt"/>
            </a:endParaRPr>
          </a:p>
        </p:txBody>
      </p:sp>
      <p:sp>
        <p:nvSpPr>
          <p:cNvPr id="122" name="Google Shape;122;p16"/>
          <p:cNvSpPr txBox="1"/>
          <p:nvPr/>
        </p:nvSpPr>
        <p:spPr>
          <a:xfrm>
            <a:off x="516725" y="3907585"/>
            <a:ext cx="64128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a:solidFill>
                <a:srgbClr val="595959"/>
              </a:solidFill>
              <a:latin typeface="Raleway"/>
              <a:ea typeface="Raleway"/>
              <a:cs typeface="Raleway"/>
              <a:sym typeface="Raleway"/>
            </a:endParaRPr>
          </a:p>
          <a:p>
            <a:pPr marL="0" marR="0" lvl="0" indent="0" algn="l" rtl="0">
              <a:lnSpc>
                <a:spcPct val="100000"/>
              </a:lnSpc>
              <a:spcBef>
                <a:spcPts val="0"/>
              </a:spcBef>
              <a:spcAft>
                <a:spcPts val="0"/>
              </a:spcAft>
              <a:buClr>
                <a:srgbClr val="000000"/>
              </a:buClr>
              <a:buSzPts val="1100"/>
              <a:buFont typeface="Arial"/>
              <a:buNone/>
            </a:pPr>
            <a:endParaRPr sz="1200" b="1">
              <a:solidFill>
                <a:srgbClr val="FFFFFF"/>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3174BA"/>
              </a:solidFill>
              <a:latin typeface="Prompt"/>
              <a:ea typeface="Prompt"/>
              <a:cs typeface="Prompt"/>
              <a:sym typeface="Prompt"/>
            </a:endParaRPr>
          </a:p>
        </p:txBody>
      </p:sp>
      <p:sp>
        <p:nvSpPr>
          <p:cNvPr id="123" name="Google Shape;123;p16"/>
          <p:cNvSpPr/>
          <p:nvPr/>
        </p:nvSpPr>
        <p:spPr>
          <a:xfrm rot="10800000" flipH="1">
            <a:off x="423150" y="3344485"/>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6"/>
          <p:cNvSpPr txBox="1"/>
          <p:nvPr/>
        </p:nvSpPr>
        <p:spPr>
          <a:xfrm>
            <a:off x="358650" y="1039245"/>
            <a:ext cx="6565200" cy="334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200" b="1" dirty="0">
                <a:solidFill>
                  <a:srgbClr val="861533"/>
                </a:solidFill>
                <a:latin typeface="Prompt"/>
                <a:ea typeface="Prompt"/>
                <a:cs typeface="Prompt"/>
                <a:sym typeface="Prompt"/>
              </a:rPr>
              <a:t>WHAT STUDENTS DO</a:t>
            </a:r>
            <a:endParaRPr sz="12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861533"/>
              </a:solidFill>
              <a:latin typeface="Prompt"/>
              <a:ea typeface="Prompt"/>
              <a:cs typeface="Prompt"/>
              <a:sym typeface="Prompt"/>
            </a:endParaRPr>
          </a:p>
        </p:txBody>
      </p:sp>
      <p:sp>
        <p:nvSpPr>
          <p:cNvPr id="127" name="Google Shape;127;p16"/>
          <p:cNvSpPr txBox="1"/>
          <p:nvPr/>
        </p:nvSpPr>
        <p:spPr>
          <a:xfrm>
            <a:off x="467100" y="3784681"/>
            <a:ext cx="6412800" cy="3350693"/>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100">
              <a:latin typeface="Raleway"/>
              <a:ea typeface="Raleway"/>
              <a:cs typeface="Raleway"/>
              <a:sym typeface="Raleway"/>
            </a:endParaRPr>
          </a:p>
        </p:txBody>
      </p:sp>
      <p:sp>
        <p:nvSpPr>
          <p:cNvPr id="128" name="Google Shape;128;p16"/>
          <p:cNvSpPr txBox="1"/>
          <p:nvPr/>
        </p:nvSpPr>
        <p:spPr>
          <a:xfrm>
            <a:off x="7319875" y="3364500"/>
            <a:ext cx="2815200" cy="363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endParaRPr/>
          </a:p>
        </p:txBody>
      </p:sp>
      <p:grpSp>
        <p:nvGrpSpPr>
          <p:cNvPr id="14" name="Group 13"/>
          <p:cNvGrpSpPr/>
          <p:nvPr/>
        </p:nvGrpSpPr>
        <p:grpSpPr>
          <a:xfrm>
            <a:off x="364325" y="290950"/>
            <a:ext cx="9872150" cy="776917"/>
            <a:chOff x="364325" y="290950"/>
            <a:chExt cx="9872150" cy="776917"/>
          </a:xfrm>
        </p:grpSpPr>
        <p:pic>
          <p:nvPicPr>
            <p:cNvPr id="15" name="Google Shape;67;p14"/>
            <p:cNvPicPr preferRelativeResize="0"/>
            <p:nvPr/>
          </p:nvPicPr>
          <p:blipFill rotWithShape="1">
            <a:blip r:embed="rId4">
              <a:alphaModFix/>
            </a:blip>
            <a:srcRect/>
            <a:stretch/>
          </p:blipFill>
          <p:spPr>
            <a:xfrm>
              <a:off x="8623675" y="322925"/>
              <a:ext cx="1612800" cy="522667"/>
            </a:xfrm>
            <a:prstGeom prst="rect">
              <a:avLst/>
            </a:prstGeom>
            <a:noFill/>
            <a:ln>
              <a:noFill/>
            </a:ln>
          </p:spPr>
        </p:pic>
        <p:sp>
          <p:nvSpPr>
            <p:cNvPr id="16"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23"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428825" y="1967875"/>
            <a:ext cx="9963000" cy="4352714"/>
          </a:xfrm>
        </p:spPr>
        <p:txBody>
          <a:bodyPr/>
          <a:lstStyle/>
          <a:p>
            <a:r>
              <a:rPr lang="en-GB" sz="6600" b="1" dirty="0" smtClean="0">
                <a:solidFill>
                  <a:srgbClr val="595959"/>
                </a:solidFill>
                <a:latin typeface="Raleway" panose="020B0604020202020204" charset="0"/>
              </a:rPr>
              <a:t>Lesson 5 Gender Inequalities</a:t>
            </a:r>
          </a:p>
          <a:p>
            <a:r>
              <a:rPr lang="en-GB" sz="4000" dirty="0" smtClean="0">
                <a:solidFill>
                  <a:srgbClr val="595959"/>
                </a:solidFill>
                <a:latin typeface="Raleway" panose="020B0604020202020204" charset="0"/>
              </a:rPr>
              <a:t>Gender and Equality in the British Workplace</a:t>
            </a:r>
            <a:endParaRPr lang="en-GB" sz="4000" dirty="0">
              <a:solidFill>
                <a:srgbClr val="595959"/>
              </a:solidFill>
              <a:latin typeface="Raleway" panose="020B0604020202020204" charset="0"/>
            </a:endParaRPr>
          </a:p>
        </p:txBody>
      </p:sp>
      <p:grpSp>
        <p:nvGrpSpPr>
          <p:cNvPr id="8" name="Group 7"/>
          <p:cNvGrpSpPr/>
          <p:nvPr/>
        </p:nvGrpSpPr>
        <p:grpSpPr>
          <a:xfrm>
            <a:off x="364325" y="290950"/>
            <a:ext cx="9872150" cy="776917"/>
            <a:chOff x="364325" y="290950"/>
            <a:chExt cx="9872150" cy="776917"/>
          </a:xfrm>
        </p:grpSpPr>
        <p:pic>
          <p:nvPicPr>
            <p:cNvPr id="14"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5"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7"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27155506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878" y="1239821"/>
            <a:ext cx="8731303" cy="6032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1774009" y="6559899"/>
            <a:ext cx="5039783" cy="567207"/>
          </a:xfrm>
          <a:prstGeom prst="rect">
            <a:avLst/>
          </a:prstGeom>
        </p:spPr>
        <p:txBody>
          <a:bodyPr>
            <a:spAutoFit/>
          </a:bodyPr>
          <a:lstStyle/>
          <a:p>
            <a:r>
              <a:rPr lang="en-GB" sz="1543" dirty="0"/>
              <a:t>Achieve gender equality and empower all women and girls </a:t>
            </a:r>
          </a:p>
        </p:txBody>
      </p:sp>
      <p:sp>
        <p:nvSpPr>
          <p:cNvPr id="2" name="Cloud Callout 1"/>
          <p:cNvSpPr/>
          <p:nvPr/>
        </p:nvSpPr>
        <p:spPr>
          <a:xfrm>
            <a:off x="821503" y="3303584"/>
            <a:ext cx="4445027" cy="3968774"/>
          </a:xfrm>
          <a:prstGeom prst="cloudCallout">
            <a:avLst>
              <a:gd name="adj1" fmla="val 118935"/>
              <a:gd name="adj2" fmla="val -71385"/>
            </a:avLst>
          </a:prstGeom>
          <a:solidFill>
            <a:srgbClr val="FFABAB"/>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rgbClr val="595959"/>
                </a:solidFill>
                <a:latin typeface="Raleway" panose="020B0604020202020204" charset="0"/>
              </a:rPr>
              <a:t>Why do women in Britain still face inequality in the workplace?</a:t>
            </a:r>
          </a:p>
          <a:p>
            <a:pPr algn="ctr"/>
            <a:r>
              <a:rPr lang="en-GB" sz="2000" b="1" dirty="0">
                <a:solidFill>
                  <a:srgbClr val="595959"/>
                </a:solidFill>
                <a:latin typeface="Raleway" panose="020B0604020202020204" charset="0"/>
              </a:rPr>
              <a:t> Is workplace inequality a problem throughout the world? </a:t>
            </a:r>
          </a:p>
        </p:txBody>
      </p:sp>
      <p:grpSp>
        <p:nvGrpSpPr>
          <p:cNvPr id="13" name="Group 12"/>
          <p:cNvGrpSpPr/>
          <p:nvPr/>
        </p:nvGrpSpPr>
        <p:grpSpPr>
          <a:xfrm>
            <a:off x="364325" y="290950"/>
            <a:ext cx="9872150" cy="776917"/>
            <a:chOff x="364325" y="290950"/>
            <a:chExt cx="9872150" cy="776917"/>
          </a:xfrm>
        </p:grpSpPr>
        <p:pic>
          <p:nvPicPr>
            <p:cNvPr id="14"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5"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7"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31469222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10099" y="2206990"/>
            <a:ext cx="9071610" cy="4996049"/>
          </a:xfrm>
          <a:prstGeom prst="roundRect">
            <a:avLst/>
          </a:prstGeom>
          <a:noFill/>
          <a:ln w="6350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205" b="1" dirty="0">
                <a:solidFill>
                  <a:srgbClr val="595959"/>
                </a:solidFill>
                <a:latin typeface="Raleway" panose="020B0604020202020204" charset="0"/>
              </a:rPr>
              <a:t>Big Idea 4 - </a:t>
            </a:r>
            <a:r>
              <a:rPr lang="en-GB" sz="2205" dirty="0">
                <a:solidFill>
                  <a:srgbClr val="595959"/>
                </a:solidFill>
                <a:latin typeface="Raleway" panose="020B0604020202020204" charset="0"/>
              </a:rPr>
              <a:t>Gender Equality – the goal for everyone to have equal opportunities, status, rights and equal access to resources and services. Linked to the need for government to implement policies and strategies to support all people. And strengthen women’s historical and social disadvantage. </a:t>
            </a:r>
            <a:r>
              <a:rPr lang="en-GB" sz="2205" dirty="0" smtClean="0">
                <a:solidFill>
                  <a:srgbClr val="595959"/>
                </a:solidFill>
                <a:latin typeface="Raleway" panose="020B0604020202020204" charset="0"/>
              </a:rPr>
              <a:t/>
            </a:r>
            <a:br>
              <a:rPr lang="en-GB" sz="2205" dirty="0" smtClean="0">
                <a:solidFill>
                  <a:srgbClr val="595959"/>
                </a:solidFill>
                <a:latin typeface="Raleway" panose="020B0604020202020204" charset="0"/>
              </a:rPr>
            </a:br>
            <a:r>
              <a:rPr lang="en-GB" sz="2205" dirty="0">
                <a:solidFill>
                  <a:srgbClr val="595959"/>
                </a:solidFill>
                <a:latin typeface="Raleway" panose="020B0604020202020204" charset="0"/>
              </a:rPr>
              <a:t/>
            </a:r>
            <a:br>
              <a:rPr lang="en-GB" sz="2205" dirty="0">
                <a:solidFill>
                  <a:srgbClr val="595959"/>
                </a:solidFill>
                <a:latin typeface="Raleway" panose="020B0604020202020204" charset="0"/>
              </a:rPr>
            </a:br>
            <a:r>
              <a:rPr lang="en-GB" sz="2205" b="1" dirty="0">
                <a:solidFill>
                  <a:srgbClr val="595959"/>
                </a:solidFill>
                <a:latin typeface="Raleway" panose="020B0604020202020204" charset="0"/>
              </a:rPr>
              <a:t>Big Idea 5</a:t>
            </a:r>
            <a:r>
              <a:rPr lang="en-GB" sz="2205" dirty="0">
                <a:solidFill>
                  <a:srgbClr val="595959"/>
                </a:solidFill>
                <a:latin typeface="Raleway" panose="020B0604020202020204" charset="0"/>
              </a:rPr>
              <a:t> - Understanding of the gender pay gap  and issues around gender discrimination</a:t>
            </a:r>
            <a:r>
              <a:rPr lang="en-GB" sz="2205" dirty="0" smtClean="0">
                <a:solidFill>
                  <a:srgbClr val="595959"/>
                </a:solidFill>
                <a:latin typeface="Raleway" panose="020B0604020202020204" charset="0"/>
              </a:rPr>
              <a:t>.</a:t>
            </a:r>
            <a:br>
              <a:rPr lang="en-GB" sz="2205" dirty="0" smtClean="0">
                <a:solidFill>
                  <a:srgbClr val="595959"/>
                </a:solidFill>
                <a:latin typeface="Raleway" panose="020B0604020202020204" charset="0"/>
              </a:rPr>
            </a:br>
            <a:r>
              <a:rPr lang="en-GB" sz="2205" dirty="0">
                <a:solidFill>
                  <a:srgbClr val="595959"/>
                </a:solidFill>
                <a:latin typeface="Raleway" panose="020B0604020202020204" charset="0"/>
              </a:rPr>
              <a:t/>
            </a:r>
            <a:br>
              <a:rPr lang="en-GB" sz="2205" dirty="0">
                <a:solidFill>
                  <a:srgbClr val="595959"/>
                </a:solidFill>
                <a:latin typeface="Raleway" panose="020B0604020202020204" charset="0"/>
              </a:rPr>
            </a:br>
            <a:r>
              <a:rPr lang="en-GB" sz="2205" b="1" dirty="0">
                <a:solidFill>
                  <a:srgbClr val="595959"/>
                </a:solidFill>
                <a:latin typeface="Raleway" panose="020B0604020202020204" charset="0"/>
              </a:rPr>
              <a:t>Big Idea 8 - </a:t>
            </a:r>
            <a:r>
              <a:rPr lang="en-GB" sz="2205" dirty="0">
                <a:solidFill>
                  <a:srgbClr val="595959"/>
                </a:solidFill>
                <a:latin typeface="Raleway" panose="020B0604020202020204" charset="0"/>
              </a:rPr>
              <a:t>The need for action to </a:t>
            </a:r>
            <a:r>
              <a:rPr lang="en-GB" sz="2205" dirty="0" smtClean="0">
                <a:solidFill>
                  <a:srgbClr val="595959"/>
                </a:solidFill>
                <a:latin typeface="Raleway" panose="020B0604020202020204" charset="0"/>
              </a:rPr>
              <a:t>support </a:t>
            </a:r>
            <a:r>
              <a:rPr lang="en-GB" sz="2205" dirty="0">
                <a:solidFill>
                  <a:srgbClr val="595959"/>
                </a:solidFill>
                <a:latin typeface="Raleway" panose="020B0604020202020204" charset="0"/>
              </a:rPr>
              <a:t>the achievement of gender equality and empower all women and girls. </a:t>
            </a:r>
          </a:p>
        </p:txBody>
      </p:sp>
      <p:sp>
        <p:nvSpPr>
          <p:cNvPr id="5" name="Content Placeholder 4"/>
          <p:cNvSpPr>
            <a:spLocks noGrp="1"/>
          </p:cNvSpPr>
          <p:nvPr>
            <p:ph idx="1"/>
          </p:nvPr>
        </p:nvSpPr>
        <p:spPr>
          <a:xfrm>
            <a:off x="1643990" y="1382012"/>
            <a:ext cx="7403827" cy="1017106"/>
          </a:xfrm>
        </p:spPr>
        <p:txBody>
          <a:bodyPr/>
          <a:lstStyle/>
          <a:p>
            <a:pPr marL="0" indent="0" algn="ctr">
              <a:buNone/>
            </a:pPr>
            <a:r>
              <a:rPr lang="en-GB" sz="4000" b="1" dirty="0">
                <a:solidFill>
                  <a:srgbClr val="595959"/>
                </a:solidFill>
                <a:latin typeface="Raleway" panose="020B0604020202020204" charset="0"/>
              </a:rPr>
              <a:t>The Big Ideas</a:t>
            </a:r>
          </a:p>
        </p:txBody>
      </p:sp>
      <p:grpSp>
        <p:nvGrpSpPr>
          <p:cNvPr id="11" name="Group 10"/>
          <p:cNvGrpSpPr/>
          <p:nvPr/>
        </p:nvGrpSpPr>
        <p:grpSpPr>
          <a:xfrm>
            <a:off x="364325" y="290950"/>
            <a:ext cx="9872150" cy="776917"/>
            <a:chOff x="364325" y="290950"/>
            <a:chExt cx="9872150" cy="776917"/>
          </a:xfrm>
        </p:grpSpPr>
        <p:pic>
          <p:nvPicPr>
            <p:cNvPr id="12"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3"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5"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6418401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37265" y="1101245"/>
            <a:ext cx="8017405" cy="841800"/>
          </a:xfrm>
        </p:spPr>
        <p:txBody>
          <a:bodyPr/>
          <a:lstStyle/>
          <a:p>
            <a:pPr algn="ctr"/>
            <a:r>
              <a:rPr lang="en-GB" sz="4000" b="1" dirty="0">
                <a:solidFill>
                  <a:srgbClr val="595959"/>
                </a:solidFill>
                <a:latin typeface="Raleway" panose="020B0604020202020204" charset="0"/>
              </a:rPr>
              <a:t>Lesson Outcomes </a:t>
            </a:r>
          </a:p>
        </p:txBody>
      </p:sp>
      <p:sp>
        <p:nvSpPr>
          <p:cNvPr id="2" name="Content Placeholder 1"/>
          <p:cNvSpPr>
            <a:spLocks noGrp="1"/>
          </p:cNvSpPr>
          <p:nvPr>
            <p:ph idx="1"/>
          </p:nvPr>
        </p:nvSpPr>
        <p:spPr>
          <a:xfrm>
            <a:off x="810162" y="1798666"/>
            <a:ext cx="9071610" cy="4989036"/>
          </a:xfrm>
        </p:spPr>
        <p:txBody>
          <a:bodyPr/>
          <a:lstStyle/>
          <a:p>
            <a:pPr marL="0" indent="0">
              <a:buNone/>
            </a:pPr>
            <a:r>
              <a:rPr lang="en-GB" sz="2400" b="1" dirty="0">
                <a:solidFill>
                  <a:srgbClr val="595959"/>
                </a:solidFill>
                <a:latin typeface="Raleway" panose="020B0604020202020204" charset="0"/>
              </a:rPr>
              <a:t>Learners will be able to</a:t>
            </a:r>
            <a:r>
              <a:rPr lang="en-GB" sz="2400" b="1" dirty="0" smtClean="0">
                <a:solidFill>
                  <a:srgbClr val="595959"/>
                </a:solidFill>
                <a:latin typeface="Raleway" panose="020B0604020202020204" charset="0"/>
              </a:rPr>
              <a:t>:</a:t>
            </a:r>
          </a:p>
          <a:p>
            <a:pPr marL="0" indent="0">
              <a:buNone/>
            </a:pPr>
            <a:endParaRPr lang="en-GB" sz="2400" b="1" dirty="0">
              <a:solidFill>
                <a:srgbClr val="595959"/>
              </a:solidFill>
              <a:latin typeface="Raleway" panose="020B0604020202020204" charset="0"/>
            </a:endParaRPr>
          </a:p>
          <a:p>
            <a:r>
              <a:rPr lang="en-GB" sz="2400" dirty="0">
                <a:solidFill>
                  <a:srgbClr val="595959"/>
                </a:solidFill>
                <a:latin typeface="Raleway" panose="020B0604020202020204" charset="0"/>
              </a:rPr>
              <a:t>Describe how there is still inequality between the sexes in Britain </a:t>
            </a:r>
            <a:endParaRPr lang="en-GB" sz="2400" dirty="0" smtClean="0">
              <a:solidFill>
                <a:srgbClr val="595959"/>
              </a:solidFill>
              <a:latin typeface="Raleway" panose="020B0604020202020204" charset="0"/>
            </a:endParaRPr>
          </a:p>
          <a:p>
            <a:endParaRPr lang="en-GB" sz="2400" dirty="0">
              <a:solidFill>
                <a:srgbClr val="595959"/>
              </a:solidFill>
              <a:latin typeface="Raleway" panose="020B0604020202020204" charset="0"/>
            </a:endParaRPr>
          </a:p>
          <a:p>
            <a:r>
              <a:rPr lang="en-GB" sz="2400" dirty="0">
                <a:solidFill>
                  <a:srgbClr val="595959"/>
                </a:solidFill>
                <a:latin typeface="Raleway" panose="020B0604020202020204" charset="0"/>
              </a:rPr>
              <a:t>Describe the legislation that exists in all workplaces to protect workers from </a:t>
            </a:r>
            <a:r>
              <a:rPr lang="en-GB" sz="2400" dirty="0" smtClean="0">
                <a:solidFill>
                  <a:srgbClr val="595959"/>
                </a:solidFill>
                <a:latin typeface="Raleway" panose="020B0604020202020204" charset="0"/>
              </a:rPr>
              <a:t>discrimination</a:t>
            </a:r>
          </a:p>
          <a:p>
            <a:endParaRPr lang="en-GB" sz="2400" dirty="0">
              <a:solidFill>
                <a:srgbClr val="595959"/>
              </a:solidFill>
              <a:latin typeface="Raleway" panose="020B0604020202020204" charset="0"/>
            </a:endParaRPr>
          </a:p>
          <a:p>
            <a:r>
              <a:rPr lang="en-GB" sz="2400" dirty="0">
                <a:solidFill>
                  <a:srgbClr val="595959"/>
                </a:solidFill>
                <a:latin typeface="Raleway" panose="020B0604020202020204" charset="0"/>
              </a:rPr>
              <a:t>Explain how inequality can impact on women's </a:t>
            </a:r>
            <a:r>
              <a:rPr lang="en-GB" sz="2400" dirty="0" smtClean="0">
                <a:solidFill>
                  <a:srgbClr val="595959"/>
                </a:solidFill>
                <a:latin typeface="Raleway" panose="020B0604020202020204" charset="0"/>
              </a:rPr>
              <a:t>lives</a:t>
            </a:r>
          </a:p>
          <a:p>
            <a:endParaRPr lang="en-GB" sz="2400" dirty="0">
              <a:solidFill>
                <a:srgbClr val="595959"/>
              </a:solidFill>
              <a:latin typeface="Raleway" panose="020B0604020202020204" charset="0"/>
            </a:endParaRPr>
          </a:p>
          <a:p>
            <a:r>
              <a:rPr lang="en-GB" sz="2400" dirty="0">
                <a:solidFill>
                  <a:srgbClr val="595959"/>
                </a:solidFill>
                <a:latin typeface="Raleway" panose="020B0604020202020204" charset="0"/>
              </a:rPr>
              <a:t>Develop arguments to present to an employer when wanting to speak out to combat inequality in the workplace. </a:t>
            </a:r>
          </a:p>
          <a:p>
            <a:endParaRPr lang="en-GB" dirty="0"/>
          </a:p>
          <a:p>
            <a:endParaRPr lang="en-GB" dirty="0"/>
          </a:p>
        </p:txBody>
      </p:sp>
      <p:grpSp>
        <p:nvGrpSpPr>
          <p:cNvPr id="12" name="Group 11"/>
          <p:cNvGrpSpPr/>
          <p:nvPr/>
        </p:nvGrpSpPr>
        <p:grpSpPr>
          <a:xfrm>
            <a:off x="364325" y="290950"/>
            <a:ext cx="9872150" cy="776917"/>
            <a:chOff x="364325" y="290950"/>
            <a:chExt cx="9872150" cy="776917"/>
          </a:xfrm>
        </p:grpSpPr>
        <p:pic>
          <p:nvPicPr>
            <p:cNvPr id="13"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4"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6"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40960603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468" y="1255494"/>
            <a:ext cx="9963000" cy="841800"/>
          </a:xfrm>
        </p:spPr>
        <p:txBody>
          <a:bodyPr/>
          <a:lstStyle/>
          <a:p>
            <a:pPr algn="ctr"/>
            <a:r>
              <a:rPr lang="en-GB" sz="4000" b="1" dirty="0">
                <a:solidFill>
                  <a:srgbClr val="595959"/>
                </a:solidFill>
                <a:latin typeface="Raleway" panose="020B0604020202020204" charset="0"/>
              </a:rPr>
              <a:t>Rules for the </a:t>
            </a:r>
            <a:r>
              <a:rPr lang="en-GB" sz="4000" b="1" dirty="0" smtClean="0">
                <a:solidFill>
                  <a:srgbClr val="595959"/>
                </a:solidFill>
                <a:latin typeface="Raleway" panose="020B0604020202020204" charset="0"/>
              </a:rPr>
              <a:t>Lesson </a:t>
            </a:r>
            <a:endParaRPr lang="en-GB" sz="4000" b="1" dirty="0">
              <a:solidFill>
                <a:srgbClr val="595959"/>
              </a:solidFill>
              <a:latin typeface="Raleway" panose="020B0604020202020204" charset="0"/>
            </a:endParaRPr>
          </a:p>
        </p:txBody>
      </p:sp>
      <p:sp>
        <p:nvSpPr>
          <p:cNvPr id="3" name="Content Placeholder 2"/>
          <p:cNvSpPr>
            <a:spLocks noGrp="1"/>
          </p:cNvSpPr>
          <p:nvPr>
            <p:ph idx="1"/>
          </p:nvPr>
        </p:nvSpPr>
        <p:spPr>
          <a:xfrm>
            <a:off x="364325" y="2097294"/>
            <a:ext cx="9963000" cy="5021400"/>
          </a:xfrm>
        </p:spPr>
        <p:txBody>
          <a:bodyPr>
            <a:normAutofit/>
          </a:bodyPr>
          <a:lstStyle/>
          <a:p>
            <a:r>
              <a:rPr lang="en-GB" sz="2400" dirty="0">
                <a:latin typeface="Raleway" panose="020B0604020202020204" charset="0"/>
              </a:rPr>
              <a:t>All students agree to consider how they use language within the classroom</a:t>
            </a:r>
            <a:r>
              <a:rPr lang="en-GB" sz="2400" dirty="0" smtClean="0">
                <a:latin typeface="Raleway" panose="020B0604020202020204" charset="0"/>
              </a:rPr>
              <a:t>.</a:t>
            </a:r>
          </a:p>
          <a:p>
            <a:endParaRPr lang="en-GB" sz="2400" dirty="0">
              <a:latin typeface="Raleway" panose="020B0604020202020204" charset="0"/>
            </a:endParaRPr>
          </a:p>
          <a:p>
            <a:r>
              <a:rPr lang="en-GB" sz="2400" dirty="0">
                <a:latin typeface="Raleway" panose="020B0604020202020204" charset="0"/>
              </a:rPr>
              <a:t>When debating issues around equality it is important to consider the impact you choice of words may have on others. </a:t>
            </a:r>
            <a:endParaRPr lang="en-GB" sz="2400" dirty="0" smtClean="0">
              <a:latin typeface="Raleway" panose="020B0604020202020204" charset="0"/>
            </a:endParaRPr>
          </a:p>
          <a:p>
            <a:endParaRPr lang="en-GB" sz="2400" dirty="0">
              <a:latin typeface="Raleway" panose="020B0604020202020204" charset="0"/>
            </a:endParaRPr>
          </a:p>
          <a:p>
            <a:r>
              <a:rPr lang="en-GB" sz="2400" dirty="0">
                <a:latin typeface="Raleway" panose="020B0604020202020204" charset="0"/>
              </a:rPr>
              <a:t>Avoid making  stereotypical comments that might offend others or that might encourage prejudice and/ or dislike of others</a:t>
            </a:r>
            <a:r>
              <a:rPr lang="en-GB" sz="2400" dirty="0" smtClean="0">
                <a:latin typeface="Raleway" panose="020B0604020202020204" charset="0"/>
              </a:rPr>
              <a:t>.</a:t>
            </a:r>
          </a:p>
          <a:p>
            <a:endParaRPr lang="en-GB" sz="2400" dirty="0">
              <a:latin typeface="Raleway" panose="020B0604020202020204" charset="0"/>
            </a:endParaRPr>
          </a:p>
          <a:p>
            <a:r>
              <a:rPr lang="en-GB" sz="2400" dirty="0">
                <a:latin typeface="Raleway" panose="020B0604020202020204" charset="0"/>
              </a:rPr>
              <a:t>Students can offend others if their comments imply superiority of one gender or ethnicity over another.</a:t>
            </a:r>
          </a:p>
        </p:txBody>
      </p:sp>
      <p:grpSp>
        <p:nvGrpSpPr>
          <p:cNvPr id="10" name="Group 9"/>
          <p:cNvGrpSpPr/>
          <p:nvPr/>
        </p:nvGrpSpPr>
        <p:grpSpPr>
          <a:xfrm>
            <a:off x="364325" y="290950"/>
            <a:ext cx="9872150" cy="776917"/>
            <a:chOff x="364325" y="290950"/>
            <a:chExt cx="9872150" cy="776917"/>
          </a:xfrm>
        </p:grpSpPr>
        <p:pic>
          <p:nvPicPr>
            <p:cNvPr id="11" name="Google Shape;67;p14"/>
            <p:cNvPicPr preferRelativeResize="0"/>
            <p:nvPr/>
          </p:nvPicPr>
          <p:blipFill rotWithShape="1">
            <a:blip r:embed="rId2">
              <a:alphaModFix/>
            </a:blip>
            <a:srcRect/>
            <a:stretch/>
          </p:blipFill>
          <p:spPr>
            <a:xfrm>
              <a:off x="8623675" y="322925"/>
              <a:ext cx="1612800" cy="522667"/>
            </a:xfrm>
            <a:prstGeom prst="rect">
              <a:avLst/>
            </a:prstGeom>
            <a:noFill/>
            <a:ln>
              <a:noFill/>
            </a:ln>
          </p:spPr>
        </p:pic>
        <p:sp>
          <p:nvSpPr>
            <p:cNvPr id="12" name="Google Shape;83;p14"/>
            <p:cNvSpPr/>
            <p:nvPr/>
          </p:nvSpPr>
          <p:spPr>
            <a:xfrm rot="10800000" flipH="1">
              <a:off x="428825" y="1016567"/>
              <a:ext cx="6500700" cy="51300"/>
            </a:xfrm>
            <a:prstGeom prst="rect">
              <a:avLst/>
            </a:prstGeom>
            <a:solidFill>
              <a:srgbClr val="86153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smtClean="0">
                  <a:solidFill>
                    <a:srgbClr val="595959"/>
                  </a:solidFill>
                  <a:latin typeface="Prompt"/>
                  <a:ea typeface="Prompt"/>
                  <a:cs typeface="Prompt"/>
                  <a:sym typeface="Prompt"/>
                </a:rPr>
                <a:t>LESSON 5</a:t>
              </a:r>
              <a:endParaRPr sz="2200" b="1" dirty="0">
                <a:solidFill>
                  <a:srgbClr val="595959"/>
                </a:solidFill>
                <a:latin typeface="Prompt"/>
                <a:ea typeface="Prompt"/>
                <a:cs typeface="Prompt"/>
                <a:sym typeface="Prompt"/>
              </a:endParaRPr>
            </a:p>
          </p:txBody>
        </p:sp>
        <p:sp>
          <p:nvSpPr>
            <p:cNvPr id="14"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861533"/>
                  </a:solidFill>
                  <a:latin typeface="Prompt"/>
                  <a:ea typeface="Prompt"/>
                  <a:cs typeface="Prompt"/>
                  <a:sym typeface="Prompt"/>
                </a:rPr>
                <a:t>// </a:t>
              </a:r>
              <a:r>
                <a:rPr lang="it" sz="1400" b="1" i="0" u="none" strike="noStrike" cap="none" dirty="0" smtClean="0">
                  <a:solidFill>
                    <a:srgbClr val="861533"/>
                  </a:solidFill>
                  <a:latin typeface="Prompt"/>
                  <a:ea typeface="Prompt"/>
                  <a:cs typeface="Prompt"/>
                  <a:sym typeface="Prompt"/>
                </a:rPr>
                <a:t>GENDER </a:t>
              </a:r>
              <a:r>
                <a:rPr lang="it" sz="1400" b="1" i="0" u="none" strike="noStrike" cap="none" dirty="0">
                  <a:solidFill>
                    <a:srgbClr val="861533"/>
                  </a:solidFill>
                  <a:latin typeface="Prompt"/>
                  <a:ea typeface="Prompt"/>
                  <a:cs typeface="Prompt"/>
                  <a:sym typeface="Prompt"/>
                </a:rPr>
                <a:t>//</a:t>
              </a:r>
              <a:endParaRPr sz="1400" b="0" i="0" u="none" strike="noStrike" cap="none" dirty="0">
                <a:solidFill>
                  <a:srgbClr val="861533"/>
                </a:solidFil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861533"/>
                  </a:solidFill>
                  <a:latin typeface="Prompt"/>
                  <a:ea typeface="Prompt"/>
                  <a:cs typeface="Prompt"/>
                  <a:sym typeface="Prompt"/>
                </a:rPr>
                <a:t>Teaching Learning Unit</a:t>
              </a:r>
              <a:endParaRPr sz="1400" b="0" i="0" u="none" strike="noStrike" cap="none" dirty="0">
                <a:solidFill>
                  <a:srgbClr val="861533"/>
                </a:solidFill>
                <a:sym typeface="Arial"/>
              </a:endParaRPr>
            </a:p>
          </p:txBody>
        </p:sp>
      </p:grpSp>
    </p:spTree>
    <p:extLst>
      <p:ext uri="{BB962C8B-B14F-4D97-AF65-F5344CB8AC3E}">
        <p14:creationId xmlns:p14="http://schemas.microsoft.com/office/powerpoint/2010/main" val="1962963355"/>
      </p:ext>
    </p:extLst>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TotalTime>
  <Words>1713</Words>
  <Application>Microsoft Office PowerPoint</Application>
  <PresentationFormat>Custom</PresentationFormat>
  <Paragraphs>227</Paragraphs>
  <Slides>24</Slides>
  <Notes>10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24</vt:i4>
      </vt:variant>
    </vt:vector>
  </HeadingPairs>
  <TitlesOfParts>
    <vt:vector size="34" baseType="lpstr">
      <vt:lpstr>Calibri</vt:lpstr>
      <vt:lpstr>Raleway</vt:lpstr>
      <vt:lpstr>Prompt</vt:lpstr>
      <vt:lpstr>Raleway ExtraBold</vt:lpstr>
      <vt:lpstr>Arial</vt:lpstr>
      <vt:lpstr>Frutiger-Black</vt:lpstr>
      <vt:lpstr>Times New Roman</vt:lpstr>
      <vt:lpstr>Prompt SemiBold</vt:lpstr>
      <vt:lpstr>Simple Light</vt:lpstr>
      <vt:lpstr>Office Theme</vt:lpstr>
      <vt:lpstr>PowerPoint Presentation</vt:lpstr>
      <vt:lpstr>PowerPoint Presentation</vt:lpstr>
      <vt:lpstr>PowerPoint Presentation</vt:lpstr>
      <vt:lpstr>PowerPoint Presentation</vt:lpstr>
      <vt:lpstr>PowerPoint Presentation</vt:lpstr>
      <vt:lpstr>PowerPoint Presentation</vt:lpstr>
      <vt:lpstr>Big Idea 4 - Gender Equality – the goal for everyone to have equal opportunities, status, rights and equal access to resources and services. Linked to the need for government to implement policies and strategies to support all people. And strengthen women’s historical and social disadvantage.   Big Idea 5 - Understanding of the gender pay gap  and issues around gender discrimination.  Big Idea 8 - The need for action to support the achievement of gender equality and empower all women and girls. </vt:lpstr>
      <vt:lpstr>Lesson Outcomes </vt:lpstr>
      <vt:lpstr>Rules for the Lesson </vt:lpstr>
      <vt:lpstr>"Haven't women achieved equality now?“ Think-Pair-Share </vt:lpstr>
      <vt:lpstr>PowerPoint Presentation</vt:lpstr>
      <vt:lpstr>Equality in the British Workplace in the 21st Century </vt:lpstr>
      <vt:lpstr>The gender pay gap is an issue for women all around the world </vt:lpstr>
      <vt:lpstr>Activity  Two Inequality Statements- Which are true or false ? </vt:lpstr>
      <vt:lpstr>Work Discrimination –  What does this mean?  </vt:lpstr>
      <vt:lpstr>What exactly is equal pay?  </vt:lpstr>
      <vt:lpstr>Activity 3  </vt:lpstr>
      <vt:lpstr>PowerPoint Presentation</vt:lpstr>
      <vt:lpstr>Speaking out for Change </vt:lpstr>
      <vt:lpstr>Plenary: What do I think? Responding </vt:lpstr>
      <vt:lpstr>PowerPoint Presentation</vt:lpstr>
      <vt:lpstr>Plenary Postcard </vt:lpstr>
      <vt:lpstr>Female Workplace Role Models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Open Access</dc:creator>
  <cp:lastModifiedBy>Windows User</cp:lastModifiedBy>
  <cp:revision>11</cp:revision>
  <dcterms:modified xsi:type="dcterms:W3CDTF">2020-03-12T13:19:50Z</dcterms:modified>
</cp:coreProperties>
</file>